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1"/>
  </p:sldMasterIdLst>
  <p:notesMasterIdLst>
    <p:notesMasterId r:id="rId36"/>
  </p:notesMasterIdLst>
  <p:sldIdLst>
    <p:sldId id="256" r:id="rId2"/>
    <p:sldId id="258" r:id="rId3"/>
    <p:sldId id="257" r:id="rId4"/>
    <p:sldId id="259" r:id="rId5"/>
    <p:sldId id="260" r:id="rId6"/>
    <p:sldId id="261" r:id="rId7"/>
    <p:sldId id="262" r:id="rId8"/>
    <p:sldId id="263" r:id="rId9"/>
    <p:sldId id="264" r:id="rId10"/>
    <p:sldId id="265" r:id="rId11"/>
    <p:sldId id="267" r:id="rId12"/>
    <p:sldId id="268" r:id="rId13"/>
    <p:sldId id="269" r:id="rId14"/>
    <p:sldId id="270" r:id="rId15"/>
    <p:sldId id="271" r:id="rId16"/>
    <p:sldId id="272" r:id="rId17"/>
    <p:sldId id="273" r:id="rId18"/>
    <p:sldId id="274" r:id="rId19"/>
    <p:sldId id="275" r:id="rId20"/>
    <p:sldId id="279" r:id="rId21"/>
    <p:sldId id="282" r:id="rId22"/>
    <p:sldId id="283" r:id="rId23"/>
    <p:sldId id="284" r:id="rId24"/>
    <p:sldId id="285" r:id="rId25"/>
    <p:sldId id="286" r:id="rId26"/>
    <p:sldId id="287" r:id="rId27"/>
    <p:sldId id="288" r:id="rId28"/>
    <p:sldId id="289" r:id="rId29"/>
    <p:sldId id="290" r:id="rId30"/>
    <p:sldId id="291" r:id="rId31"/>
    <p:sldId id="276" r:id="rId32"/>
    <p:sldId id="277" r:id="rId33"/>
    <p:sldId id="281" r:id="rId34"/>
    <p:sldId id="280"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200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F17927-E7A2-2048-BBA4-A5A103722012}" type="datetimeFigureOut">
              <a:rPr lang="en-US" smtClean="0"/>
              <a:t>6/7/13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DB57C4-44F6-A341-91CC-ACEBC62340AB}" type="slidenum">
              <a:rPr lang="en-US" smtClean="0"/>
              <a:t>‹#›</a:t>
            </a:fld>
            <a:endParaRPr lang="en-US" dirty="0"/>
          </a:p>
        </p:txBody>
      </p:sp>
    </p:spTree>
    <p:extLst>
      <p:ext uri="{BB962C8B-B14F-4D97-AF65-F5344CB8AC3E}">
        <p14:creationId xmlns:p14="http://schemas.microsoft.com/office/powerpoint/2010/main" val="170399645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There are several key features of the Smarter Balanced assessment system. </a:t>
            </a:r>
            <a:br>
              <a:rPr lang="en-US" sz="1200" kern="1200" dirty="0" smtClean="0">
                <a:solidFill>
                  <a:schemeClr val="tx1"/>
                </a:solidFill>
                <a:effectLst/>
                <a:ea typeface="+mn-ea"/>
                <a:cs typeface="+mn-cs"/>
              </a:rPr>
            </a:br>
            <a:r>
              <a:rPr lang="en-US" sz="1200" kern="1200" dirty="0" smtClean="0">
                <a:solidFill>
                  <a:schemeClr val="tx1"/>
                </a:solidFill>
                <a:ea typeface="+mn-ea"/>
                <a:cs typeface="+mn-cs"/>
              </a:rPr>
              <a:t>{+} </a:t>
            </a:r>
            <a:br>
              <a:rPr lang="en-US" sz="1200" kern="1200" dirty="0" smtClean="0">
                <a:solidFill>
                  <a:schemeClr val="tx1"/>
                </a:solidFill>
                <a:ea typeface="+mn-ea"/>
                <a:cs typeface="+mn-cs"/>
              </a:rPr>
            </a:br>
            <a:r>
              <a:rPr lang="en-US" sz="1200" kern="1200" dirty="0" smtClean="0">
                <a:solidFill>
                  <a:schemeClr val="tx1"/>
                </a:solidFill>
                <a:effectLst/>
                <a:ea typeface="+mn-ea"/>
                <a:cs typeface="+mn-cs"/>
              </a:rPr>
              <a:t>Among these features are: inclusion of interim and summative assessments, as well as formative assessment practices and tools, that are designed to measure the Common Core State Standards; </a:t>
            </a:r>
            <a:br>
              <a:rPr lang="en-US" sz="1200" kern="1200" dirty="0" smtClean="0">
                <a:solidFill>
                  <a:schemeClr val="tx1"/>
                </a:solidFill>
                <a:effectLst/>
                <a:ea typeface="+mn-ea"/>
                <a:cs typeface="+mn-cs"/>
              </a:rPr>
            </a:br>
            <a:r>
              <a:rPr lang="en-US" sz="1200" kern="1200" dirty="0" smtClean="0">
                <a:solidFill>
                  <a:schemeClr val="tx1"/>
                </a:solidFill>
                <a:ea typeface="+mn-ea"/>
                <a:cs typeface="+mn-cs"/>
              </a:rPr>
              <a:t>{+} </a:t>
            </a:r>
            <a:br>
              <a:rPr lang="en-US" sz="1200" kern="1200" dirty="0" smtClean="0">
                <a:solidFill>
                  <a:schemeClr val="tx1"/>
                </a:solidFill>
                <a:ea typeface="+mn-ea"/>
                <a:cs typeface="+mn-cs"/>
              </a:rPr>
            </a:br>
            <a:r>
              <a:rPr lang="en-US" sz="1200" kern="1200" dirty="0" smtClean="0">
                <a:solidFill>
                  <a:schemeClr val="tx1"/>
                </a:solidFill>
                <a:effectLst/>
                <a:latin typeface="Calibri"/>
                <a:ea typeface="+mn-ea"/>
                <a:cs typeface="+mn-cs"/>
              </a:rPr>
              <a:t>use of a variety of item types including selected response, constructed response, extended response, and performance tasks designed to measure the full breadth and depth of the Common Core State Standards; </a:t>
            </a:r>
          </a:p>
          <a:p>
            <a:r>
              <a:rPr lang="en-US" sz="1200" kern="1200" dirty="0" smtClean="0">
                <a:solidFill>
                  <a:schemeClr val="tx1"/>
                </a:solidFill>
                <a:ea typeface="+mn-ea"/>
                <a:cs typeface="+mn-cs"/>
              </a:rPr>
              <a:t>{+} </a:t>
            </a:r>
            <a:br>
              <a:rPr lang="en-US" sz="1200" kern="1200" dirty="0" smtClean="0">
                <a:solidFill>
                  <a:schemeClr val="tx1"/>
                </a:solidFill>
                <a:ea typeface="+mn-ea"/>
                <a:cs typeface="+mn-cs"/>
              </a:rPr>
            </a:br>
            <a:r>
              <a:rPr lang="en-US" sz="1200" kern="1200" dirty="0" smtClean="0">
                <a:solidFill>
                  <a:schemeClr val="tx1"/>
                </a:solidFill>
                <a:effectLst/>
                <a:ea typeface="+mn-ea"/>
                <a:cs typeface="+mn-cs"/>
              </a:rPr>
              <a:t>utilization of technology to enable the use of multimedia, rich interactions, and new types of responses to collect more valid evidence of student learning; </a:t>
            </a:r>
            <a:br>
              <a:rPr lang="en-US" sz="1200" kern="1200" dirty="0" smtClean="0">
                <a:solidFill>
                  <a:schemeClr val="tx1"/>
                </a:solidFill>
                <a:effectLst/>
                <a:ea typeface="+mn-ea"/>
                <a:cs typeface="+mn-cs"/>
              </a:rPr>
            </a:br>
            <a:r>
              <a:rPr lang="en-US" sz="1200" kern="1200" dirty="0" smtClean="0">
                <a:solidFill>
                  <a:schemeClr val="tx1"/>
                </a:solidFill>
                <a:ea typeface="+mn-ea"/>
                <a:cs typeface="+mn-cs"/>
              </a:rPr>
              <a:t>{+} </a:t>
            </a:r>
            <a:br>
              <a:rPr lang="en-US" sz="1200" kern="1200" dirty="0" smtClean="0">
                <a:solidFill>
                  <a:schemeClr val="tx1"/>
                </a:solidFill>
                <a:ea typeface="+mn-ea"/>
                <a:cs typeface="+mn-cs"/>
              </a:rPr>
            </a:br>
            <a:r>
              <a:rPr lang="en-US" sz="1200" kern="1200" dirty="0" smtClean="0">
                <a:solidFill>
                  <a:schemeClr val="tx1"/>
                </a:solidFill>
                <a:effectLst/>
                <a:ea typeface="+mn-ea"/>
                <a:cs typeface="+mn-cs"/>
              </a:rPr>
              <a:t>the use of adaptive testing to more accurately and efficiently measure student learning; </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incorporation of more powerful ways of reporting information; </a:t>
            </a:r>
            <a:br>
              <a:rPr lang="en-US" sz="1200" kern="1200" dirty="0" smtClean="0">
                <a:solidFill>
                  <a:schemeClr val="tx1"/>
                </a:solidFill>
                <a:effectLst/>
                <a:ea typeface="+mn-ea"/>
                <a:cs typeface="+mn-cs"/>
              </a:rPr>
            </a:br>
            <a:r>
              <a:rPr lang="en-US" sz="1200" kern="1200" dirty="0" smtClean="0">
                <a:solidFill>
                  <a:schemeClr val="tx1"/>
                </a:solidFill>
                <a:ea typeface="+mn-ea"/>
                <a:cs typeface="+mn-cs"/>
              </a:rPr>
              <a:t>{+} </a:t>
            </a:r>
            <a:br>
              <a:rPr lang="en-US" sz="1200" kern="1200" dirty="0" smtClean="0">
                <a:solidFill>
                  <a:schemeClr val="tx1"/>
                </a:solidFill>
                <a:ea typeface="+mn-ea"/>
                <a:cs typeface="+mn-cs"/>
              </a:rPr>
            </a:br>
            <a:r>
              <a:rPr lang="en-US" sz="1200" kern="1200" dirty="0" smtClean="0">
                <a:solidFill>
                  <a:schemeClr val="tx1"/>
                </a:solidFill>
                <a:effectLst/>
                <a:ea typeface="+mn-ea"/>
                <a:cs typeface="+mn-cs"/>
              </a:rPr>
              <a:t>and a digital library of resources and tools for educators.</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C888B1E1-8A0A-D840-83A1-A29773597CE2}" type="slidenum">
              <a:rPr lang="en-US" smtClean="0"/>
              <a:pPr/>
              <a:t>11</a:t>
            </a:fld>
            <a:endParaRPr lang="en-US" dirty="0"/>
          </a:p>
        </p:txBody>
      </p:sp>
    </p:spTree>
    <p:extLst>
      <p:ext uri="{BB962C8B-B14F-4D97-AF65-F5344CB8AC3E}">
        <p14:creationId xmlns:p14="http://schemas.microsoft.com/office/powerpoint/2010/main" val="951213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Selected Response items prompt students to select one or more responses for a set of options. As an example, this item asks students to select the single best response.</a:t>
            </a:r>
            <a:r>
              <a:rPr lang="en-US" dirty="0" smtClean="0">
                <a:effectLst/>
              </a:rPr>
              <a:t> </a:t>
            </a:r>
          </a:p>
          <a:p>
            <a:r>
              <a:rPr lang="en-US" sz="1200" kern="1200" dirty="0" smtClean="0">
                <a:solidFill>
                  <a:schemeClr val="tx1"/>
                </a:solidFill>
                <a:effectLst/>
                <a:latin typeface="Calibri"/>
                <a:ea typeface="+mn-ea"/>
                <a:cs typeface="+mn-cs"/>
              </a:rPr>
              <a:t>This type of selected response item is referred to as a multiple-choice item. </a:t>
            </a:r>
            <a:endParaRPr lang="en-US" sz="1200" kern="1200" dirty="0">
              <a:solidFill>
                <a:schemeClr val="tx1"/>
              </a:solidFill>
              <a:effectLst/>
              <a:latin typeface="Calibri"/>
              <a:ea typeface="+mn-ea"/>
              <a:cs typeface="+mn-cs"/>
            </a:endParaRPr>
          </a:p>
        </p:txBody>
      </p:sp>
      <p:sp>
        <p:nvSpPr>
          <p:cNvPr id="4" name="Slide Number Placeholder 3"/>
          <p:cNvSpPr>
            <a:spLocks noGrp="1"/>
          </p:cNvSpPr>
          <p:nvPr>
            <p:ph type="sldNum" sz="quarter" idx="10"/>
          </p:nvPr>
        </p:nvSpPr>
        <p:spPr/>
        <p:txBody>
          <a:bodyPr/>
          <a:lstStyle/>
          <a:p>
            <a:fld id="{C888B1E1-8A0A-D840-83A1-A29773597CE2}" type="slidenum">
              <a:rPr lang="en-US" smtClean="0"/>
              <a:pPr/>
              <a:t>12</a:t>
            </a:fld>
            <a:endParaRPr lang="en-US" dirty="0"/>
          </a:p>
        </p:txBody>
      </p:sp>
    </p:spTree>
    <p:extLst>
      <p:ext uri="{BB962C8B-B14F-4D97-AF65-F5344CB8AC3E}">
        <p14:creationId xmlns:p14="http://schemas.microsoft.com/office/powerpoint/2010/main" val="2877393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Other selected response items may ask students to select more than one option. As an example, this item asks students to identify all of the properties of a rectangle.</a:t>
            </a:r>
            <a:r>
              <a:rPr lang="en-US" dirty="0" smtClean="0">
                <a:effectLst/>
              </a:rPr>
              <a:t> </a:t>
            </a:r>
          </a:p>
          <a:p>
            <a:endParaRPr lang="en-US" dirty="0"/>
          </a:p>
        </p:txBody>
      </p:sp>
      <p:sp>
        <p:nvSpPr>
          <p:cNvPr id="4" name="Slide Number Placeholder 3"/>
          <p:cNvSpPr>
            <a:spLocks noGrp="1"/>
          </p:cNvSpPr>
          <p:nvPr>
            <p:ph type="sldNum" sz="quarter" idx="10"/>
          </p:nvPr>
        </p:nvSpPr>
        <p:spPr/>
        <p:txBody>
          <a:bodyPr/>
          <a:lstStyle/>
          <a:p>
            <a:fld id="{C888B1E1-8A0A-D840-83A1-A29773597CE2}" type="slidenum">
              <a:rPr lang="en-US" smtClean="0"/>
              <a:pPr/>
              <a:t>13</a:t>
            </a:fld>
            <a:endParaRPr lang="en-US" dirty="0"/>
          </a:p>
        </p:txBody>
      </p:sp>
    </p:spTree>
    <p:extLst>
      <p:ext uri="{BB962C8B-B14F-4D97-AF65-F5344CB8AC3E}">
        <p14:creationId xmlns:p14="http://schemas.microsoft.com/office/powerpoint/2010/main" val="2877393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Constructed response items prompt students to produce a text or numerical response in order to collect evidence about their knowledge or understanding of a given assessment target. As an example, this item asks students to produce a response that provides evidence about their ability to add</a:t>
            </a:r>
            <a:r>
              <a:rPr lang="en-US" sz="1200" kern="1200" baseline="0" dirty="0" smtClean="0">
                <a:solidFill>
                  <a:schemeClr val="tx1"/>
                </a:solidFill>
                <a:effectLst/>
                <a:ea typeface="+mn-ea"/>
                <a:cs typeface="+mn-cs"/>
              </a:rPr>
              <a:t> and </a:t>
            </a:r>
            <a:r>
              <a:rPr lang="en-US" sz="1200" kern="1200" dirty="0" smtClean="0">
                <a:solidFill>
                  <a:schemeClr val="tx1"/>
                </a:solidFill>
                <a:effectLst/>
                <a:ea typeface="+mn-ea"/>
                <a:cs typeface="+mn-cs"/>
              </a:rPr>
              <a:t>subtract.</a:t>
            </a:r>
            <a:r>
              <a:rPr lang="en-US" dirty="0" smtClean="0">
                <a:effectLst/>
              </a:rPr>
              <a:t> </a:t>
            </a:r>
          </a:p>
          <a:p>
            <a:endParaRPr lang="en-US" dirty="0"/>
          </a:p>
        </p:txBody>
      </p:sp>
      <p:sp>
        <p:nvSpPr>
          <p:cNvPr id="4" name="Slide Number Placeholder 3"/>
          <p:cNvSpPr>
            <a:spLocks noGrp="1"/>
          </p:cNvSpPr>
          <p:nvPr>
            <p:ph type="sldNum" sz="quarter" idx="10"/>
          </p:nvPr>
        </p:nvSpPr>
        <p:spPr/>
        <p:txBody>
          <a:bodyPr/>
          <a:lstStyle/>
          <a:p>
            <a:fld id="{C888B1E1-8A0A-D840-83A1-A29773597CE2}" type="slidenum">
              <a:rPr lang="en-US" smtClean="0"/>
              <a:pPr/>
              <a:t>14</a:t>
            </a:fld>
            <a:endParaRPr lang="en-US" dirty="0"/>
          </a:p>
        </p:txBody>
      </p:sp>
    </p:spTree>
    <p:extLst>
      <p:ext uri="{BB962C8B-B14F-4D97-AF65-F5344CB8AC3E}">
        <p14:creationId xmlns:p14="http://schemas.microsoft.com/office/powerpoint/2010/main" val="202341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In some cases, the evidence required to support a claim about a given assessment target necessitates a more extended response. As an example, this item prompts students to provide evidence about their understanding of perimeter and area by producing an extended response.</a:t>
            </a:r>
            <a:r>
              <a:rPr lang="en-US" dirty="0" smtClean="0">
                <a:effectLst/>
              </a:rPr>
              <a:t> </a:t>
            </a:r>
          </a:p>
        </p:txBody>
      </p:sp>
      <p:sp>
        <p:nvSpPr>
          <p:cNvPr id="4" name="Slide Number Placeholder 3"/>
          <p:cNvSpPr>
            <a:spLocks noGrp="1"/>
          </p:cNvSpPr>
          <p:nvPr>
            <p:ph type="sldNum" sz="quarter" idx="10"/>
          </p:nvPr>
        </p:nvSpPr>
        <p:spPr/>
        <p:txBody>
          <a:bodyPr/>
          <a:lstStyle/>
          <a:p>
            <a:fld id="{C888B1E1-8A0A-D840-83A1-A29773597CE2}" type="slidenum">
              <a:rPr lang="en-US" smtClean="0"/>
              <a:pPr/>
              <a:t>15</a:t>
            </a:fld>
            <a:endParaRPr lang="en-US" dirty="0"/>
          </a:p>
        </p:txBody>
      </p:sp>
    </p:spTree>
    <p:extLst>
      <p:ext uri="{BB962C8B-B14F-4D97-AF65-F5344CB8AC3E}">
        <p14:creationId xmlns:p14="http://schemas.microsoft.com/office/powerpoint/2010/main" val="202341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In still other cases, the evidence required to support a claim must be collected through a task for which a student performs multiple actions. For each action, a response is provided.  The set of responses are then used to support a claim about student understanding or ability.  In these cases, a Performance Task is necessary.  A Performance Task is used to assess a set of assessment targets as opposed to a narrow focus on just one or two targets, as is typically the case with selected and constructed response items.  As an example, this performance task contains multiple parts, each designed to collect specific types of evidence that are combined to make a claim about student ability to read, synthesize, and communicate in writing.</a:t>
            </a:r>
            <a:r>
              <a:rPr lang="en-US" dirty="0" smtClean="0">
                <a:effectLst/>
              </a:rPr>
              <a:t> </a:t>
            </a:r>
          </a:p>
          <a:p>
            <a:r>
              <a:rPr lang="en-US" sz="1200" kern="1200" dirty="0" smtClean="0">
                <a:solidFill>
                  <a:schemeClr val="tx1"/>
                </a:solidFill>
                <a:effectLst/>
                <a:latin typeface="Calibri"/>
                <a:ea typeface="+mn-ea"/>
                <a:cs typeface="+mn-cs"/>
              </a:rPr>
              <a:t>There will be more about each type of item and task in separate modules. </a:t>
            </a:r>
            <a:endParaRPr lang="en-US" sz="1200" kern="1200" dirty="0">
              <a:solidFill>
                <a:schemeClr val="tx1"/>
              </a:solidFill>
              <a:effectLst/>
              <a:latin typeface="Calibri"/>
              <a:ea typeface="+mn-ea"/>
              <a:cs typeface="+mn-cs"/>
            </a:endParaRPr>
          </a:p>
        </p:txBody>
      </p:sp>
      <p:sp>
        <p:nvSpPr>
          <p:cNvPr id="4" name="Slide Number Placeholder 3"/>
          <p:cNvSpPr>
            <a:spLocks noGrp="1"/>
          </p:cNvSpPr>
          <p:nvPr>
            <p:ph type="sldNum" sz="quarter" idx="10"/>
          </p:nvPr>
        </p:nvSpPr>
        <p:spPr/>
        <p:txBody>
          <a:bodyPr/>
          <a:lstStyle/>
          <a:p>
            <a:fld id="{C888B1E1-8A0A-D840-83A1-A29773597CE2}" type="slidenum">
              <a:rPr lang="en-US" smtClean="0"/>
              <a:pPr/>
              <a:t>16</a:t>
            </a:fld>
            <a:endParaRPr lang="en-US" dirty="0"/>
          </a:p>
        </p:txBody>
      </p:sp>
    </p:spTree>
    <p:extLst>
      <p:ext uri="{BB962C8B-B14F-4D97-AF65-F5344CB8AC3E}">
        <p14:creationId xmlns:p14="http://schemas.microsoft.com/office/powerpoint/2010/main" val="202341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ea typeface="+mn-ea"/>
                <a:cs typeface="+mn-cs"/>
              </a:rPr>
              <a:t>The Smarter Balanced assessment system is designed to be administered on computers. For this reason, the assessment system aims to capitalize on the power of computers by employing technology rich items.  Technology rich items fall into two broad categories, Technology-Enabled and Technology-Enhanced.</a:t>
            </a:r>
            <a:r>
              <a:rPr lang="en-US" dirty="0" smtClean="0">
                <a:effectLst/>
              </a:rPr>
              <a:t> </a:t>
            </a:r>
          </a:p>
          <a:p>
            <a:r>
              <a:rPr lang="en-US" sz="1200" kern="1200" dirty="0" smtClean="0">
                <a:solidFill>
                  <a:schemeClr val="tx1"/>
                </a:solidFill>
                <a:effectLst/>
                <a:ea typeface="+mn-ea"/>
                <a:cs typeface="+mn-cs"/>
              </a:rPr>
              <a:t>{+} </a:t>
            </a:r>
            <a:r>
              <a:rPr lang="en-US" sz="1200" b="1" kern="1200" dirty="0" smtClean="0">
                <a:solidFill>
                  <a:schemeClr val="tx1"/>
                </a:solidFill>
                <a:effectLst/>
                <a:ea typeface="+mn-ea"/>
                <a:cs typeface="+mn-cs"/>
              </a:rPr>
              <a:t/>
            </a:r>
            <a:br>
              <a:rPr lang="en-US" sz="1200" b="1" kern="1200" dirty="0" smtClean="0">
                <a:solidFill>
                  <a:schemeClr val="tx1"/>
                </a:solidFill>
                <a:effectLst/>
                <a:ea typeface="+mn-ea"/>
                <a:cs typeface="+mn-cs"/>
              </a:rPr>
            </a:br>
            <a:r>
              <a:rPr lang="en-US" sz="1200" kern="1200" dirty="0" smtClean="0">
                <a:solidFill>
                  <a:schemeClr val="tx1"/>
                </a:solidFill>
                <a:effectLst/>
                <a:ea typeface="+mn-ea"/>
                <a:cs typeface="+mn-cs"/>
              </a:rPr>
              <a:t>Technology-Enabled items make use of multimedia and interactive elements to stimulate the assessment target measured by an item. Technology-Enabled items either collect responses from students by requiring them to select one or more responses or by producing text or numerals. </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 </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As an example, this item plays a speech for students</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a:t>
            </a:r>
            <a:br>
              <a:rPr lang="en-US" sz="1200" kern="1200" dirty="0" smtClean="0">
                <a:solidFill>
                  <a:schemeClr val="tx1"/>
                </a:solidFill>
                <a:effectLst/>
                <a:ea typeface="+mn-ea"/>
                <a:cs typeface="+mn-cs"/>
              </a:rPr>
            </a:br>
            <a:r>
              <a:rPr lang="en-US" sz="1200" kern="1200" baseline="0" dirty="0" smtClean="0">
                <a:solidFill>
                  <a:schemeClr val="tx1"/>
                </a:solidFill>
                <a:effectLst/>
                <a:ea typeface="+mn-ea"/>
                <a:cs typeface="+mn-cs"/>
              </a:rPr>
              <a:t> </a:t>
            </a:r>
            <a:r>
              <a:rPr lang="en-US" sz="1200" kern="1200" dirty="0" smtClean="0">
                <a:solidFill>
                  <a:schemeClr val="tx1"/>
                </a:solidFill>
                <a:effectLst/>
                <a:ea typeface="+mn-ea"/>
                <a:cs typeface="+mn-cs"/>
              </a:rPr>
              <a:t>and asks them to select an option in response to the prompt.</a:t>
            </a:r>
          </a:p>
          <a:p>
            <a:r>
              <a:rPr lang="en-US" sz="1200" kern="1200" dirty="0" smtClean="0">
                <a:solidFill>
                  <a:schemeClr val="tx1"/>
                </a:solidFill>
                <a:effectLst/>
                <a:ea typeface="+mn-ea"/>
                <a:cs typeface="+mn-cs"/>
              </a:rPr>
              <a:t>Similarly, other items ask students to experiment with interactive tools, like a random sample generator, and then prompt them to produce text-based responses.</a:t>
            </a:r>
            <a:br>
              <a:rPr lang="en-US" sz="1200" kern="1200" dirty="0" smtClean="0">
                <a:solidFill>
                  <a:schemeClr val="tx1"/>
                </a:solidFill>
                <a:effectLst/>
                <a:ea typeface="+mn-ea"/>
                <a:cs typeface="+mn-cs"/>
              </a:rPr>
            </a:br>
            <a:r>
              <a:rPr lang="en-US" sz="1200" kern="1200" dirty="0" smtClean="0">
                <a:solidFill>
                  <a:schemeClr val="tx1"/>
                </a:solidFill>
                <a:effectLst/>
                <a:ea typeface="+mn-ea"/>
                <a:cs typeface="+mn-cs"/>
              </a:rPr>
              <a:t>In these examples, the technology enables the use of a media rich stimulus, but does not produce a new way of providing a response.</a:t>
            </a:r>
            <a:r>
              <a:rPr lang="en-US" dirty="0" smtClean="0">
                <a:effectLst/>
              </a:rPr>
              <a:t> </a:t>
            </a:r>
          </a:p>
        </p:txBody>
      </p:sp>
      <p:sp>
        <p:nvSpPr>
          <p:cNvPr id="4" name="Slide Number Placeholder 3"/>
          <p:cNvSpPr>
            <a:spLocks noGrp="1"/>
          </p:cNvSpPr>
          <p:nvPr>
            <p:ph type="sldNum" sz="quarter" idx="10"/>
          </p:nvPr>
        </p:nvSpPr>
        <p:spPr/>
        <p:txBody>
          <a:bodyPr/>
          <a:lstStyle/>
          <a:p>
            <a:fld id="{C888B1E1-8A0A-D840-83A1-A29773597CE2}" type="slidenum">
              <a:rPr lang="en-US" smtClean="0"/>
              <a:pPr/>
              <a:t>17</a:t>
            </a:fld>
            <a:endParaRPr lang="en-US" dirty="0"/>
          </a:p>
        </p:txBody>
      </p:sp>
    </p:spTree>
    <p:extLst>
      <p:ext uri="{BB962C8B-B14F-4D97-AF65-F5344CB8AC3E}">
        <p14:creationId xmlns:p14="http://schemas.microsoft.com/office/powerpoint/2010/main" val="4161096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03B634-E5B8-0743-BCD6-AB0187BCC061}" type="datetimeFigureOut">
              <a:rPr lang="en-US" smtClean="0"/>
              <a:t>6/7/13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D9C66BA-06A4-BA44-81A8-39848CA70B2B}" type="slidenum">
              <a:rPr lang="en-US" smtClean="0"/>
              <a:t>‹#›</a:t>
            </a:fld>
            <a:endParaRPr lang="en-US" dirty="0"/>
          </a:p>
        </p:txBody>
      </p:sp>
    </p:spTree>
    <p:extLst>
      <p:ext uri="{BB962C8B-B14F-4D97-AF65-F5344CB8AC3E}">
        <p14:creationId xmlns:p14="http://schemas.microsoft.com/office/powerpoint/2010/main" val="299490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E79CDF-B02B-004D-AF75-E28069DB390E}" type="datetimeFigureOut">
              <a:rPr lang="en-US" smtClean="0"/>
              <a:t>6/7/13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183707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E79CDF-B02B-004D-AF75-E28069DB390E}" type="datetimeFigureOut">
              <a:rPr lang="en-US" smtClean="0"/>
              <a:t>6/7/13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345398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E79CDF-B02B-004D-AF75-E28069DB390E}" type="datetimeFigureOut">
              <a:rPr lang="en-US" smtClean="0"/>
              <a:t>6/7/13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3555465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03B634-E5B8-0743-BCD6-AB0187BCC061}" type="datetimeFigureOut">
              <a:rPr lang="en-US" smtClean="0"/>
              <a:t>6/7/13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D9C66BA-06A4-BA44-81A8-39848CA70B2B}" type="slidenum">
              <a:rPr lang="en-US" smtClean="0"/>
              <a:t>‹#›</a:t>
            </a:fld>
            <a:endParaRPr lang="en-US" dirty="0"/>
          </a:p>
        </p:txBody>
      </p:sp>
    </p:spTree>
    <p:extLst>
      <p:ext uri="{BB962C8B-B14F-4D97-AF65-F5344CB8AC3E}">
        <p14:creationId xmlns:p14="http://schemas.microsoft.com/office/powerpoint/2010/main" val="1503113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E79CDF-B02B-004D-AF75-E28069DB390E}" type="datetimeFigureOut">
              <a:rPr lang="en-US" smtClean="0"/>
              <a:t>6/7/13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2040947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E79CDF-B02B-004D-AF75-E28069DB390E}" type="datetimeFigureOut">
              <a:rPr lang="en-US" smtClean="0"/>
              <a:t>6/7/13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2888968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E79CDF-B02B-004D-AF75-E28069DB390E}" type="datetimeFigureOut">
              <a:rPr lang="en-US" smtClean="0"/>
              <a:t>6/7/13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1132801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E79CDF-B02B-004D-AF75-E28069DB390E}" type="datetimeFigureOut">
              <a:rPr lang="en-US" smtClean="0"/>
              <a:t>6/7/13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1639347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E79CDF-B02B-004D-AF75-E28069DB390E}" type="datetimeFigureOut">
              <a:rPr lang="en-US" smtClean="0"/>
              <a:t>6/7/13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4011308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E79CDF-B02B-004D-AF75-E28069DB390E}" type="datetimeFigureOut">
              <a:rPr lang="en-US" smtClean="0"/>
              <a:t>6/7/13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C37B64-DA50-A44A-9702-C2C47A59A03C}" type="slidenum">
              <a:rPr lang="en-US" smtClean="0"/>
              <a:t>‹#›</a:t>
            </a:fld>
            <a:endParaRPr lang="en-US" dirty="0"/>
          </a:p>
        </p:txBody>
      </p:sp>
    </p:spTree>
    <p:extLst>
      <p:ext uri="{BB962C8B-B14F-4D97-AF65-F5344CB8AC3E}">
        <p14:creationId xmlns:p14="http://schemas.microsoft.com/office/powerpoint/2010/main" val="26492257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79CDF-B02B-004D-AF75-E28069DB390E}" type="datetimeFigureOut">
              <a:rPr lang="en-US" smtClean="0"/>
              <a:t>6/7/13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C37B64-DA50-A44A-9702-C2C47A59A03C}" type="slidenum">
              <a:rPr lang="en-US" smtClean="0"/>
              <a:t>‹#›</a:t>
            </a:fld>
            <a:endParaRPr lang="en-US" dirty="0"/>
          </a:p>
        </p:txBody>
      </p:sp>
    </p:spTree>
    <p:extLst>
      <p:ext uri="{BB962C8B-B14F-4D97-AF65-F5344CB8AC3E}">
        <p14:creationId xmlns:p14="http://schemas.microsoft.com/office/powerpoint/2010/main" val="63630639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4.xml"/><Relationship Id="rId3"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6.xml"/><Relationship Id="rId3"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arcconline.org/parcc-assessment" TargetMode="External"/><Relationship Id="rId4" Type="http://schemas.openxmlformats.org/officeDocument/2006/relationships/hyperlink" Target="http://tooeleschools.org/SitePages/Home.aspx" TargetMode="External"/><Relationship Id="rId1" Type="http://schemas.openxmlformats.org/officeDocument/2006/relationships/slideLayout" Target="../slideLayouts/slideLayout2.xml"/><Relationship Id="rId2" Type="http://schemas.openxmlformats.org/officeDocument/2006/relationships/hyperlink" Target="http://www.smarterbalanced.or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 Id="rId3" Type="http://schemas.openxmlformats.org/officeDocument/2006/relationships/image" Target="../media/image8.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28.xml.rels><?xml version="1.0" encoding="UTF-8" standalone="yes"?>
<Relationships xmlns="http://schemas.openxmlformats.org/package/2006/relationships"><Relationship Id="rId3" Type="http://schemas.openxmlformats.org/officeDocument/2006/relationships/image" Target="../media/image11.tiff"/><Relationship Id="rId4" Type="http://schemas.openxmlformats.org/officeDocument/2006/relationships/image" Target="../media/image12.tiff"/><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 Id="rId3" Type="http://schemas.openxmlformats.org/officeDocument/2006/relationships/image" Target="../media/image14.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teachingchannel.org/videos/common-core-state-standards-middle-schoo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surveymonkey.com/s/XMDG6CH"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Common Core Assessments: </a:t>
            </a:r>
            <a:br>
              <a:rPr lang="en-US" dirty="0" smtClean="0"/>
            </a:br>
            <a:r>
              <a:rPr lang="en-US" dirty="0" smtClean="0"/>
              <a:t>Items and Performance Tasks</a:t>
            </a:r>
            <a:endParaRPr lang="en-US" dirty="0"/>
          </a:p>
        </p:txBody>
      </p:sp>
      <p:sp>
        <p:nvSpPr>
          <p:cNvPr id="3" name="Subtitle 2"/>
          <p:cNvSpPr>
            <a:spLocks noGrp="1"/>
          </p:cNvSpPr>
          <p:nvPr>
            <p:ph type="subTitle" idx="1"/>
          </p:nvPr>
        </p:nvSpPr>
        <p:spPr/>
        <p:txBody>
          <a:bodyPr/>
          <a:lstStyle/>
          <a:p>
            <a:r>
              <a:rPr lang="en-US" dirty="0" smtClean="0"/>
              <a:t>Life Long Learning</a:t>
            </a:r>
          </a:p>
          <a:p>
            <a:r>
              <a:rPr lang="en-US" dirty="0" smtClean="0"/>
              <a:t>June 4-8, 2013</a:t>
            </a:r>
            <a:endParaRPr lang="en-US" dirty="0"/>
          </a:p>
        </p:txBody>
      </p:sp>
    </p:spTree>
    <p:extLst>
      <p:ext uri="{BB962C8B-B14F-4D97-AF65-F5344CB8AC3E}">
        <p14:creationId xmlns:p14="http://schemas.microsoft.com/office/powerpoint/2010/main" val="401348093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Core Assessment Analysis</a:t>
            </a:r>
            <a:endParaRPr lang="en-US" dirty="0"/>
          </a:p>
        </p:txBody>
      </p:sp>
      <p:sp>
        <p:nvSpPr>
          <p:cNvPr id="3" name="Content Placeholder 2"/>
          <p:cNvSpPr>
            <a:spLocks noGrp="1"/>
          </p:cNvSpPr>
          <p:nvPr>
            <p:ph idx="1"/>
          </p:nvPr>
        </p:nvSpPr>
        <p:spPr>
          <a:xfrm>
            <a:off x="269072" y="1565460"/>
            <a:ext cx="8727660" cy="3994561"/>
          </a:xfrm>
        </p:spPr>
        <p:txBody>
          <a:bodyPr>
            <a:normAutofit fontScale="92500"/>
          </a:bodyPr>
          <a:lstStyle/>
          <a:p>
            <a:pPr marL="0" indent="0">
              <a:buNone/>
            </a:pPr>
            <a:r>
              <a:rPr lang="en-US" dirty="0" smtClean="0">
                <a:solidFill>
                  <a:schemeClr val="accent3"/>
                </a:solidFill>
              </a:rPr>
              <a:t>California: </a:t>
            </a:r>
          </a:p>
          <a:p>
            <a:pPr marL="0" indent="0">
              <a:buNone/>
            </a:pPr>
            <a:r>
              <a:rPr lang="en-US" dirty="0" smtClean="0"/>
              <a:t>Smarter Balanced Assessment Consortium (SBAC)</a:t>
            </a:r>
          </a:p>
          <a:p>
            <a:pPr marL="0" indent="0">
              <a:buNone/>
            </a:pPr>
            <a:r>
              <a:rPr lang="en-US" dirty="0" smtClean="0">
                <a:solidFill>
                  <a:srgbClr val="FFCC00"/>
                </a:solidFill>
              </a:rPr>
              <a:t>Illinois: </a:t>
            </a:r>
          </a:p>
          <a:p>
            <a:pPr marL="0" indent="0">
              <a:buNone/>
            </a:pPr>
            <a:r>
              <a:rPr lang="en-US" dirty="0" smtClean="0"/>
              <a:t>Partnership for Assessment of Readiness for College and Careers (PARCC)</a:t>
            </a:r>
          </a:p>
          <a:p>
            <a:pPr marL="0" indent="0">
              <a:buNone/>
            </a:pPr>
            <a:r>
              <a:rPr lang="en-US" dirty="0" smtClean="0">
                <a:solidFill>
                  <a:srgbClr val="FF0000"/>
                </a:solidFill>
              </a:rPr>
              <a:t>Utah: </a:t>
            </a:r>
            <a:endParaRPr lang="en-US" dirty="0">
              <a:solidFill>
                <a:srgbClr val="FF0000"/>
              </a:solidFill>
            </a:endParaRPr>
          </a:p>
          <a:p>
            <a:pPr marL="0" indent="0">
              <a:buNone/>
            </a:pPr>
            <a:r>
              <a:rPr lang="en-US" dirty="0" smtClean="0"/>
              <a:t>Student Assessment of Growth and Excellence (SAGE)</a:t>
            </a:r>
            <a:endParaRPr lang="en-US" dirty="0"/>
          </a:p>
        </p:txBody>
      </p:sp>
    </p:spTree>
    <p:extLst>
      <p:ext uri="{BB962C8B-B14F-4D97-AF65-F5344CB8AC3E}">
        <p14:creationId xmlns:p14="http://schemas.microsoft.com/office/powerpoint/2010/main" val="125185694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420" y="269016"/>
            <a:ext cx="8873560" cy="1447800"/>
          </a:xfrm>
        </p:spPr>
        <p:txBody>
          <a:bodyPr/>
          <a:lstStyle/>
          <a:p>
            <a:pPr algn="ctr"/>
            <a:r>
              <a:rPr lang="en-US" sz="3600" dirty="0" smtClean="0"/>
              <a:t>Key Features of</a:t>
            </a:r>
            <a:br>
              <a:rPr lang="en-US" sz="3600" dirty="0" smtClean="0"/>
            </a:br>
            <a:r>
              <a:rPr lang="en-US" sz="3600" dirty="0" smtClean="0"/>
              <a:t>the Assessment Systems</a:t>
            </a:r>
            <a:endParaRPr lang="en-US" sz="3600" dirty="0"/>
          </a:p>
        </p:txBody>
      </p:sp>
      <p:sp>
        <p:nvSpPr>
          <p:cNvPr id="3" name="Content Placeholder 2"/>
          <p:cNvSpPr>
            <a:spLocks noGrp="1"/>
          </p:cNvSpPr>
          <p:nvPr>
            <p:ph sz="half" idx="1"/>
          </p:nvPr>
        </p:nvSpPr>
        <p:spPr/>
        <p:txBody>
          <a:bodyPr>
            <a:normAutofit/>
          </a:bodyPr>
          <a:lstStyle/>
          <a:p>
            <a:r>
              <a:rPr lang="en-US" dirty="0" smtClean="0"/>
              <a:t>Interim, summative, and formative assessment practices and tools </a:t>
            </a:r>
          </a:p>
          <a:p>
            <a:r>
              <a:rPr lang="en-US" dirty="0" smtClean="0"/>
              <a:t>Variety of item types</a:t>
            </a:r>
          </a:p>
          <a:p>
            <a:pPr lvl="1"/>
            <a:r>
              <a:rPr lang="en-US" dirty="0" smtClean="0"/>
              <a:t>Selected Response </a:t>
            </a:r>
          </a:p>
          <a:p>
            <a:pPr lvl="1"/>
            <a:r>
              <a:rPr lang="en-US" dirty="0" smtClean="0"/>
              <a:t>Constructed Response</a:t>
            </a:r>
          </a:p>
          <a:p>
            <a:pPr lvl="1"/>
            <a:r>
              <a:rPr lang="en-US" dirty="0" smtClean="0"/>
              <a:t>Extended Response</a:t>
            </a:r>
          </a:p>
          <a:p>
            <a:pPr lvl="1"/>
            <a:r>
              <a:rPr lang="en-US" dirty="0" smtClean="0"/>
              <a:t>Performance Tasks</a:t>
            </a:r>
          </a:p>
        </p:txBody>
      </p:sp>
      <p:sp>
        <p:nvSpPr>
          <p:cNvPr id="4" name="Content Placeholder 3"/>
          <p:cNvSpPr>
            <a:spLocks noGrp="1"/>
          </p:cNvSpPr>
          <p:nvPr>
            <p:ph sz="half" idx="2"/>
          </p:nvPr>
        </p:nvSpPr>
        <p:spPr/>
        <p:txBody>
          <a:bodyPr>
            <a:normAutofit/>
          </a:bodyPr>
          <a:lstStyle/>
          <a:p>
            <a:r>
              <a:rPr lang="en-US" dirty="0" smtClean="0"/>
              <a:t>Technology </a:t>
            </a:r>
          </a:p>
          <a:p>
            <a:r>
              <a:rPr lang="en-US" dirty="0" smtClean="0"/>
              <a:t>Adaptive testing</a:t>
            </a:r>
          </a:p>
          <a:p>
            <a:r>
              <a:rPr lang="en-US" dirty="0" smtClean="0"/>
              <a:t>More powerful reporting</a:t>
            </a:r>
          </a:p>
          <a:p>
            <a:r>
              <a:rPr lang="en-US" dirty="0" smtClean="0"/>
              <a:t>Digital library of resources and tools </a:t>
            </a:r>
            <a:br>
              <a:rPr lang="en-US" dirty="0" smtClean="0"/>
            </a:br>
            <a:r>
              <a:rPr lang="en-US" dirty="0" smtClean="0"/>
              <a:t>for educators</a:t>
            </a:r>
          </a:p>
        </p:txBody>
      </p:sp>
    </p:spTree>
    <p:custDataLst>
      <p:tags r:id="rId1"/>
    </p:custDataLst>
    <p:extLst>
      <p:ext uri="{BB962C8B-B14F-4D97-AF65-F5344CB8AC3E}">
        <p14:creationId xmlns:p14="http://schemas.microsoft.com/office/powerpoint/2010/main" val="4260352900"/>
      </p:ext>
    </p:extLst>
  </p:cSld>
  <p:clrMapOvr>
    <a:masterClrMapping/>
  </p:clrMapOvr>
  <mc:AlternateContent xmlns:mc="http://schemas.openxmlformats.org/markup-compatibility/2006" xmlns:p14="http://schemas.microsoft.com/office/powerpoint/2010/main">
    <mc:Choice Requires="p14">
      <p:transition spd="slow" p14:dur="2000" advTm="59066"/>
    </mc:Choice>
    <mc:Fallback xmlns="">
      <p:transition xmlns:p14="http://schemas.microsoft.com/office/powerpoint/2010/main" spd="slow" advTm="5906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fade">
                                      <p:cBhvr>
                                        <p:cTn id="29" dur="500"/>
                                        <p:tgtEl>
                                          <p:spTgt spid="4">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Effect transition="in" filter="fade">
                                      <p:cBhvr>
                                        <p:cTn id="34" dur="500"/>
                                        <p:tgtEl>
                                          <p:spTgt spid="4">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txEl>
                                              <p:pRg st="2" end="2"/>
                                            </p:txEl>
                                          </p:spTgt>
                                        </p:tgtEl>
                                        <p:attrNameLst>
                                          <p:attrName>style.visibility</p:attrName>
                                        </p:attrNameLst>
                                      </p:cBhvr>
                                      <p:to>
                                        <p:strVal val="visible"/>
                                      </p:to>
                                    </p:set>
                                    <p:animEffect transition="in" filter="fade">
                                      <p:cBhvr>
                                        <p:cTn id="39" dur="500"/>
                                        <p:tgtEl>
                                          <p:spTgt spid="4">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xEl>
                                              <p:pRg st="3" end="3"/>
                                            </p:txEl>
                                          </p:spTgt>
                                        </p:tgtEl>
                                        <p:attrNameLst>
                                          <p:attrName>style.visibility</p:attrName>
                                        </p:attrNameLst>
                                      </p:cBhvr>
                                      <p:to>
                                        <p:strVal val="visible"/>
                                      </p:to>
                                    </p:set>
                                    <p:animEffect transition="in" filter="fade">
                                      <p:cBhvr>
                                        <p:cTn id="4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Selected Response</a:t>
            </a:r>
            <a:br>
              <a:rPr lang="en-US" dirty="0" smtClean="0"/>
            </a:br>
            <a:r>
              <a:rPr lang="en-US" sz="2000" i="1" dirty="0" smtClean="0"/>
              <a:t>Single Response – Multiple Choice</a:t>
            </a:r>
            <a:endParaRPr lang="en-US" sz="2000" dirty="0"/>
          </a:p>
        </p:txBody>
      </p:sp>
      <p:sp>
        <p:nvSpPr>
          <p:cNvPr id="8" name="Content Placeholder 4"/>
          <p:cNvSpPr txBox="1">
            <a:spLocks/>
          </p:cNvSpPr>
          <p:nvPr/>
        </p:nvSpPr>
        <p:spPr>
          <a:xfrm>
            <a:off x="696164" y="1417638"/>
            <a:ext cx="7990636" cy="4411662"/>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marL="571500">
              <a:lnSpc>
                <a:spcPct val="110000"/>
              </a:lnSpc>
            </a:pPr>
            <a:r>
              <a:rPr lang="en-US" sz="1600" dirty="0" smtClean="0">
                <a:latin typeface="Calibri"/>
                <a:cs typeface="Calibri"/>
              </a:rPr>
              <a:t>Many experts will tell you that television is bad for you. Yet this is an </a:t>
            </a:r>
            <a:br>
              <a:rPr lang="en-US" sz="1600" dirty="0" smtClean="0">
                <a:latin typeface="Calibri"/>
                <a:cs typeface="Calibri"/>
              </a:rPr>
            </a:br>
            <a:r>
              <a:rPr lang="en-US" sz="1600" dirty="0" smtClean="0">
                <a:latin typeface="Calibri"/>
                <a:cs typeface="Calibri"/>
              </a:rPr>
              <a:t>exaggeration. Many television programs today are specifically geared </a:t>
            </a:r>
            <a:br>
              <a:rPr lang="en-US" sz="1600" dirty="0" smtClean="0">
                <a:latin typeface="Calibri"/>
                <a:cs typeface="Calibri"/>
              </a:rPr>
            </a:br>
            <a:r>
              <a:rPr lang="en-US" sz="1600" dirty="0" smtClean="0">
                <a:latin typeface="Calibri"/>
                <a:cs typeface="Calibri"/>
              </a:rPr>
              <a:t>towards improving physical fitness, making people smarter, or </a:t>
            </a:r>
            <a:br>
              <a:rPr lang="en-US" sz="1600" dirty="0" smtClean="0">
                <a:latin typeface="Calibri"/>
                <a:cs typeface="Calibri"/>
              </a:rPr>
            </a:br>
            <a:r>
              <a:rPr lang="en-US" sz="1600" dirty="0" smtClean="0">
                <a:latin typeface="Calibri"/>
                <a:cs typeface="Calibri"/>
              </a:rPr>
              <a:t>teaching them important things about the world. The days of limited </a:t>
            </a:r>
            <a:br>
              <a:rPr lang="en-US" sz="1600" dirty="0" smtClean="0">
                <a:latin typeface="Calibri"/>
                <a:cs typeface="Calibri"/>
              </a:rPr>
            </a:br>
            <a:r>
              <a:rPr lang="en-US" sz="1600" dirty="0" smtClean="0">
                <a:latin typeface="Calibri"/>
                <a:cs typeface="Calibri"/>
              </a:rPr>
              <a:t>programming with little interaction are gone. Public television and </a:t>
            </a:r>
            <a:br>
              <a:rPr lang="en-US" sz="1600" dirty="0" smtClean="0">
                <a:latin typeface="Calibri"/>
                <a:cs typeface="Calibri"/>
              </a:rPr>
            </a:br>
            <a:r>
              <a:rPr lang="en-US" sz="1600" dirty="0" smtClean="0">
                <a:latin typeface="Calibri"/>
                <a:cs typeface="Calibri"/>
              </a:rPr>
              <a:t>other stations have shows about science, history, and technical topics.</a:t>
            </a:r>
          </a:p>
          <a:p>
            <a:endParaRPr lang="en-US" sz="1600" dirty="0" smtClean="0">
              <a:latin typeface="Calibri"/>
              <a:cs typeface="Calibri"/>
            </a:endParaRPr>
          </a:p>
          <a:p>
            <a:r>
              <a:rPr lang="en-US" sz="1600" dirty="0" smtClean="0">
                <a:latin typeface="Calibri"/>
                <a:cs typeface="Calibri"/>
              </a:rPr>
              <a:t>Which sentence should be added to the paragraph to state the author’s main claim?</a:t>
            </a:r>
          </a:p>
          <a:p>
            <a:r>
              <a:rPr lang="en-US" sz="1600" dirty="0" smtClean="0">
                <a:latin typeface="Calibri"/>
                <a:cs typeface="Calibri"/>
              </a:rPr>
              <a:t> </a:t>
            </a:r>
          </a:p>
          <a:p>
            <a:pPr marL="571500"/>
            <a:r>
              <a:rPr lang="en-US" sz="1600" dirty="0" smtClean="0">
                <a:latin typeface="Calibri"/>
                <a:cs typeface="Calibri"/>
              </a:rPr>
              <a:t>A. Watching television makes a person healthy.</a:t>
            </a:r>
          </a:p>
          <a:p>
            <a:pPr marL="571500"/>
            <a:r>
              <a:rPr lang="en-US" sz="1600" dirty="0" smtClean="0">
                <a:latin typeface="Calibri"/>
                <a:cs typeface="Calibri"/>
              </a:rPr>
              <a:t> </a:t>
            </a:r>
          </a:p>
          <a:p>
            <a:pPr marL="571500"/>
            <a:r>
              <a:rPr lang="en-US" sz="1600" dirty="0" smtClean="0">
                <a:latin typeface="Calibri"/>
                <a:cs typeface="Calibri"/>
              </a:rPr>
              <a:t>B. Watching television can be a sign of intelligence.</a:t>
            </a:r>
          </a:p>
          <a:p>
            <a:pPr marL="571500"/>
            <a:endParaRPr lang="en-US" sz="1600" dirty="0" smtClean="0">
              <a:latin typeface="Calibri"/>
              <a:cs typeface="Calibri"/>
            </a:endParaRPr>
          </a:p>
          <a:p>
            <a:pPr marL="571500"/>
            <a:r>
              <a:rPr lang="en-US" sz="1600" dirty="0" smtClean="0">
                <a:latin typeface="Calibri"/>
                <a:cs typeface="Calibri"/>
              </a:rPr>
              <a:t>C. Television can be a positive influence on people.</a:t>
            </a:r>
          </a:p>
          <a:p>
            <a:endParaRPr lang="en-US" sz="1600" dirty="0" smtClean="0">
              <a:latin typeface="Calibri"/>
              <a:cs typeface="Calibri"/>
            </a:endParaRPr>
          </a:p>
          <a:p>
            <a:pPr marL="571500"/>
            <a:r>
              <a:rPr lang="en-US" sz="1600" dirty="0" smtClean="0">
                <a:latin typeface="Calibri"/>
                <a:cs typeface="Calibri"/>
              </a:rPr>
              <a:t>D. Television has more varied programs than ever before.</a:t>
            </a:r>
          </a:p>
        </p:txBody>
      </p:sp>
    </p:spTree>
    <p:extLst>
      <p:ext uri="{BB962C8B-B14F-4D97-AF65-F5344CB8AC3E}">
        <p14:creationId xmlns:p14="http://schemas.microsoft.com/office/powerpoint/2010/main" val="2898983272"/>
      </p:ext>
    </p:extLst>
  </p:cSld>
  <p:clrMapOvr>
    <a:masterClrMapping/>
  </p:clrMapOvr>
  <mc:AlternateContent xmlns:mc="http://schemas.openxmlformats.org/markup-compatibility/2006" xmlns:p14="http://schemas.microsoft.com/office/powerpoint/2010/main">
    <mc:Choice Requires="p14">
      <p:transition spd="slow" p14:dur="2000" advTm="17449"/>
    </mc:Choice>
    <mc:Fallback xmlns="">
      <p:transition xmlns:p14="http://schemas.microsoft.com/office/powerpoint/2010/main" spd="slow" advTm="17449"/>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Selected Response</a:t>
            </a:r>
            <a:br>
              <a:rPr lang="en-US" dirty="0" smtClean="0"/>
            </a:br>
            <a:r>
              <a:rPr lang="en-US" sz="2000" i="1" dirty="0" smtClean="0"/>
              <a:t>Multiple Correct Options</a:t>
            </a:r>
            <a:endParaRPr lang="en-US" sz="2000" i="1" dirty="0"/>
          </a:p>
        </p:txBody>
      </p:sp>
      <p:sp>
        <p:nvSpPr>
          <p:cNvPr id="6" name="Content Placeholder 4"/>
          <p:cNvSpPr txBox="1">
            <a:spLocks/>
          </p:cNvSpPr>
          <p:nvPr/>
        </p:nvSpPr>
        <p:spPr>
          <a:xfrm>
            <a:off x="696164" y="1417638"/>
            <a:ext cx="7990636" cy="4411662"/>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a:lnSpc>
                <a:spcPct val="110000"/>
              </a:lnSpc>
            </a:pPr>
            <a:r>
              <a:rPr lang="en-US" sz="1600" dirty="0" smtClean="0">
                <a:cs typeface="Calibri"/>
              </a:rPr>
              <a:t>Which of the following statements is a property of a rectangle? Select all that apply.</a:t>
            </a:r>
          </a:p>
          <a:p>
            <a:endParaRPr lang="en-US" sz="1600" dirty="0" smtClean="0">
              <a:latin typeface="Calibri"/>
              <a:cs typeface="Calibri"/>
            </a:endParaRP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three sides</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four sides</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eight sides</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two sets of parallel lines</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at least one interior angle that is acute</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Contains at least one interior angle that is obtuse</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All interior angles are right angles</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All sides have the same length</a:t>
            </a:r>
          </a:p>
          <a:p>
            <a:pPr marL="571500">
              <a:spcAft>
                <a:spcPts val="800"/>
              </a:spcAft>
            </a:pPr>
            <a:r>
              <a:rPr lang="en-US" sz="1600" dirty="0" smtClean="0">
                <a:latin typeface="ＭＳ ゴシック"/>
                <a:ea typeface="ＭＳ ゴシック"/>
                <a:cs typeface="ＭＳ ゴシック"/>
              </a:rPr>
              <a:t>☐</a:t>
            </a:r>
            <a:r>
              <a:rPr lang="en-US" sz="1600" dirty="0" smtClean="0">
                <a:latin typeface="Calibri"/>
                <a:cs typeface="Calibri"/>
              </a:rPr>
              <a:t>  All sides are of different length</a:t>
            </a:r>
          </a:p>
        </p:txBody>
      </p:sp>
    </p:spTree>
    <p:extLst>
      <p:ext uri="{BB962C8B-B14F-4D97-AF65-F5344CB8AC3E}">
        <p14:creationId xmlns:p14="http://schemas.microsoft.com/office/powerpoint/2010/main" val="3431765590"/>
      </p:ext>
    </p:extLst>
  </p:cSld>
  <p:clrMapOvr>
    <a:masterClrMapping/>
  </p:clrMapOvr>
  <mc:AlternateContent xmlns:mc="http://schemas.openxmlformats.org/markup-compatibility/2006" xmlns:p14="http://schemas.microsoft.com/office/powerpoint/2010/main">
    <mc:Choice Requires="p14">
      <p:transition spd="slow" p14:dur="2000" advTm="12033"/>
    </mc:Choice>
    <mc:Fallback xmlns="">
      <p:transition xmlns:p14="http://schemas.microsoft.com/office/powerpoint/2010/main" spd="slow" advTm="12033"/>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Constructed Response</a:t>
            </a:r>
            <a:endParaRPr lang="en-US" dirty="0"/>
          </a:p>
        </p:txBody>
      </p:sp>
      <p:sp>
        <p:nvSpPr>
          <p:cNvPr id="5" name="Content Placeholder 4"/>
          <p:cNvSpPr txBox="1">
            <a:spLocks/>
          </p:cNvSpPr>
          <p:nvPr/>
        </p:nvSpPr>
        <p:spPr>
          <a:xfrm>
            <a:off x="696164" y="1417638"/>
            <a:ext cx="7990636" cy="4411662"/>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a:lnSpc>
                <a:spcPct val="110000"/>
              </a:lnSpc>
            </a:pPr>
            <a:r>
              <a:rPr lang="en-US" sz="1600" dirty="0" smtClean="0">
                <a:latin typeface="Calibri"/>
                <a:cs typeface="Calibri"/>
              </a:rPr>
              <a:t>The table below shows the number of students in each third-grade class </a:t>
            </a:r>
            <a:br>
              <a:rPr lang="en-US" sz="1600" dirty="0" smtClean="0">
                <a:latin typeface="Calibri"/>
                <a:cs typeface="Calibri"/>
              </a:rPr>
            </a:br>
            <a:r>
              <a:rPr lang="en-US" sz="1600" dirty="0" smtClean="0">
                <a:latin typeface="Calibri"/>
                <a:cs typeface="Calibri"/>
              </a:rPr>
              <a:t>at Lincoln School.</a:t>
            </a:r>
          </a:p>
          <a:p>
            <a:pPr marL="571500">
              <a:lnSpc>
                <a:spcPct val="110000"/>
              </a:lnSpc>
            </a:pPr>
            <a:endParaRPr lang="en-US" sz="1600" dirty="0" smtClean="0">
              <a:latin typeface="Calibri"/>
              <a:cs typeface="Calibri"/>
            </a:endParaRPr>
          </a:p>
          <a:p>
            <a:pPr marL="571500">
              <a:lnSpc>
                <a:spcPct val="110000"/>
              </a:lnSpc>
            </a:pPr>
            <a:endParaRPr lang="en-US" sz="1600" dirty="0" smtClean="0">
              <a:latin typeface="Calibri"/>
              <a:cs typeface="Calibri"/>
            </a:endParaRPr>
          </a:p>
          <a:p>
            <a:pPr marL="571500">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endParaRPr lang="en-US" sz="1600" dirty="0" smtClean="0">
              <a:latin typeface="Calibri"/>
              <a:cs typeface="Calibri"/>
            </a:endParaRPr>
          </a:p>
          <a:p>
            <a:pPr>
              <a:lnSpc>
                <a:spcPct val="110000"/>
              </a:lnSpc>
            </a:pPr>
            <a:r>
              <a:rPr lang="en-US" sz="1600" dirty="0" smtClean="0">
                <a:latin typeface="Calibri"/>
                <a:cs typeface="Calibri"/>
              </a:rPr>
              <a:t>There are 105 fourth-grade students at Lincoln School. How many more </a:t>
            </a:r>
            <a:br>
              <a:rPr lang="en-US" sz="1600" dirty="0" smtClean="0">
                <a:latin typeface="Calibri"/>
                <a:cs typeface="Calibri"/>
              </a:rPr>
            </a:br>
            <a:r>
              <a:rPr lang="en-US" sz="1600" dirty="0" smtClean="0">
                <a:latin typeface="Calibri"/>
                <a:cs typeface="Calibri"/>
              </a:rPr>
              <a:t>fourth-grade students than third-grade students are at Lincoln School? </a:t>
            </a:r>
            <a:r>
              <a:rPr lang="en-US" sz="1600" dirty="0" smtClean="0">
                <a:cs typeface="Calibri"/>
              </a:rPr>
              <a:t/>
            </a:r>
            <a:br>
              <a:rPr lang="en-US" sz="1600" dirty="0" smtClean="0">
                <a:cs typeface="Calibri"/>
              </a:rPr>
            </a:br>
            <a:r>
              <a:rPr lang="en-US" sz="1600" dirty="0" smtClean="0">
                <a:cs typeface="Calibri"/>
              </a:rPr>
              <a:t>Show or explain how you found your answer.</a:t>
            </a:r>
            <a:endParaRPr lang="en-US" sz="1600" dirty="0" smtClean="0">
              <a:latin typeface="Calibri"/>
              <a:cs typeface="Calibri"/>
            </a:endParaRPr>
          </a:p>
        </p:txBody>
      </p:sp>
      <p:graphicFrame>
        <p:nvGraphicFramePr>
          <p:cNvPr id="6" name="Table 5"/>
          <p:cNvGraphicFramePr>
            <a:graphicFrameLocks noGrp="1"/>
          </p:cNvGraphicFramePr>
          <p:nvPr/>
        </p:nvGraphicFramePr>
        <p:xfrm>
          <a:off x="1460500" y="2184400"/>
          <a:ext cx="3251200" cy="2027082"/>
        </p:xfrm>
        <a:graphic>
          <a:graphicData uri="http://schemas.openxmlformats.org/drawingml/2006/table">
            <a:tbl>
              <a:tblPr firstRow="1" bandRow="1">
                <a:tableStyleId>{5C22544A-7EE6-4342-B048-85BDC9FD1C3A}</a:tableStyleId>
              </a:tblPr>
              <a:tblGrid>
                <a:gridCol w="1295852"/>
                <a:gridCol w="1955348"/>
              </a:tblGrid>
              <a:tr h="337847">
                <a:tc gridSpan="2">
                  <a:txBody>
                    <a:bodyPr/>
                    <a:lstStyle/>
                    <a:p>
                      <a:pPr algn="ctr"/>
                      <a:r>
                        <a:rPr lang="en-US" sz="1600" dirty="0" smtClean="0">
                          <a:latin typeface="Calibri"/>
                          <a:cs typeface="Calibri"/>
                        </a:rPr>
                        <a:t>Students in Third-Grade</a:t>
                      </a:r>
                      <a:endParaRPr lang="en-US" sz="1600" dirty="0">
                        <a:latin typeface="Calibri"/>
                        <a:cs typeface="Calibri"/>
                      </a:endParaRPr>
                    </a:p>
                  </a:txBody>
                  <a:tcPr marL="83305" marR="83305" marT="41652" marB="41652"/>
                </a:tc>
                <a:tc hMerge="1">
                  <a:txBody>
                    <a:bodyPr/>
                    <a:lstStyle/>
                    <a:p>
                      <a:endParaRPr lang="en-US" dirty="0">
                        <a:latin typeface="Franklin Gothic Book"/>
                        <a:cs typeface="Franklin Gothic Book"/>
                      </a:endParaRPr>
                    </a:p>
                  </a:txBody>
                  <a:tcPr/>
                </a:tc>
              </a:tr>
              <a:tr h="337847">
                <a:tc>
                  <a:txBody>
                    <a:bodyPr/>
                    <a:lstStyle/>
                    <a:p>
                      <a:r>
                        <a:rPr lang="en-US" sz="1600" b="1" i="0" dirty="0" smtClean="0">
                          <a:latin typeface="Calibri"/>
                          <a:cs typeface="Calibri"/>
                        </a:rPr>
                        <a:t>Class</a:t>
                      </a:r>
                      <a:endParaRPr lang="en-US" sz="1600" b="1" i="0" dirty="0">
                        <a:latin typeface="Calibri"/>
                        <a:cs typeface="Calibri"/>
                      </a:endParaRPr>
                    </a:p>
                  </a:txBody>
                  <a:tcPr marL="83305" marR="83305" marT="41652" marB="41652"/>
                </a:tc>
                <a:tc>
                  <a:txBody>
                    <a:bodyPr/>
                    <a:lstStyle/>
                    <a:p>
                      <a:pPr algn="ctr"/>
                      <a:r>
                        <a:rPr lang="en-US" sz="1600" b="1" i="0" dirty="0" smtClean="0">
                          <a:latin typeface="Calibri"/>
                          <a:cs typeface="Calibri"/>
                        </a:rPr>
                        <a:t>Number of</a:t>
                      </a:r>
                      <a:r>
                        <a:rPr lang="en-US" sz="1600" b="1" i="0" baseline="0" dirty="0" smtClean="0">
                          <a:latin typeface="Calibri"/>
                          <a:cs typeface="Calibri"/>
                        </a:rPr>
                        <a:t> Students</a:t>
                      </a:r>
                      <a:endParaRPr lang="en-US" sz="1600" b="1" i="0" dirty="0">
                        <a:latin typeface="Calibri"/>
                        <a:cs typeface="Calibri"/>
                      </a:endParaRPr>
                    </a:p>
                  </a:txBody>
                  <a:tcPr marL="83305" marR="83305" marT="41652" marB="41652"/>
                </a:tc>
              </a:tr>
              <a:tr h="337847">
                <a:tc>
                  <a:txBody>
                    <a:bodyPr/>
                    <a:lstStyle/>
                    <a:p>
                      <a:r>
                        <a:rPr lang="en-US" sz="1600" dirty="0" smtClean="0">
                          <a:latin typeface="Calibri"/>
                          <a:cs typeface="Calibri"/>
                        </a:rPr>
                        <a:t>Mrs. Roy</a:t>
                      </a:r>
                      <a:endParaRPr lang="en-US" sz="1600" dirty="0">
                        <a:latin typeface="Calibri"/>
                        <a:cs typeface="Calibri"/>
                      </a:endParaRPr>
                    </a:p>
                  </a:txBody>
                  <a:tcPr marL="83305" marR="83305" marT="41652" marB="41652"/>
                </a:tc>
                <a:tc>
                  <a:txBody>
                    <a:bodyPr/>
                    <a:lstStyle/>
                    <a:p>
                      <a:pPr algn="ctr"/>
                      <a:r>
                        <a:rPr lang="en-US" sz="1600" dirty="0" smtClean="0">
                          <a:latin typeface="Calibri"/>
                          <a:cs typeface="Calibri"/>
                        </a:rPr>
                        <a:t>24</a:t>
                      </a:r>
                      <a:endParaRPr lang="en-US" sz="1600" dirty="0">
                        <a:latin typeface="Calibri"/>
                        <a:cs typeface="Calibri"/>
                      </a:endParaRPr>
                    </a:p>
                  </a:txBody>
                  <a:tcPr marL="83305" marR="83305" marT="41652" marB="41652"/>
                </a:tc>
              </a:tr>
              <a:tr h="337847">
                <a:tc>
                  <a:txBody>
                    <a:bodyPr/>
                    <a:lstStyle/>
                    <a:p>
                      <a:r>
                        <a:rPr lang="en-US" sz="1600" dirty="0" smtClean="0">
                          <a:latin typeface="Calibri"/>
                          <a:cs typeface="Calibri"/>
                        </a:rPr>
                        <a:t>Mr. Grant</a:t>
                      </a:r>
                      <a:endParaRPr lang="en-US" sz="1600" dirty="0">
                        <a:latin typeface="Calibri"/>
                        <a:cs typeface="Calibri"/>
                      </a:endParaRPr>
                    </a:p>
                  </a:txBody>
                  <a:tcPr marL="83305" marR="83305" marT="41652" marB="41652"/>
                </a:tc>
                <a:tc>
                  <a:txBody>
                    <a:bodyPr/>
                    <a:lstStyle/>
                    <a:p>
                      <a:pPr algn="ctr"/>
                      <a:r>
                        <a:rPr lang="en-US" sz="1600" dirty="0" smtClean="0">
                          <a:latin typeface="Calibri"/>
                          <a:cs typeface="Calibri"/>
                        </a:rPr>
                        <a:t>21</a:t>
                      </a:r>
                      <a:endParaRPr lang="en-US" sz="1600" dirty="0">
                        <a:latin typeface="Calibri"/>
                        <a:cs typeface="Calibri"/>
                      </a:endParaRPr>
                    </a:p>
                  </a:txBody>
                  <a:tcPr marL="83305" marR="83305" marT="41652" marB="41652"/>
                </a:tc>
              </a:tr>
              <a:tr h="337847">
                <a:tc>
                  <a:txBody>
                    <a:bodyPr/>
                    <a:lstStyle/>
                    <a:p>
                      <a:r>
                        <a:rPr lang="en-US" sz="1600" dirty="0" smtClean="0">
                          <a:latin typeface="Calibri"/>
                          <a:cs typeface="Calibri"/>
                        </a:rPr>
                        <a:t>Mr. Harrison</a:t>
                      </a:r>
                      <a:endParaRPr lang="en-US" sz="1600" dirty="0">
                        <a:latin typeface="Calibri"/>
                        <a:cs typeface="Calibri"/>
                      </a:endParaRPr>
                    </a:p>
                  </a:txBody>
                  <a:tcPr marL="83305" marR="83305" marT="41652" marB="41652"/>
                </a:tc>
                <a:tc>
                  <a:txBody>
                    <a:bodyPr/>
                    <a:lstStyle/>
                    <a:p>
                      <a:pPr algn="ctr"/>
                      <a:r>
                        <a:rPr lang="en-US" sz="1600" dirty="0" smtClean="0">
                          <a:latin typeface="Calibri"/>
                          <a:cs typeface="Calibri"/>
                        </a:rPr>
                        <a:t>22</a:t>
                      </a:r>
                      <a:endParaRPr lang="en-US" sz="1600" dirty="0">
                        <a:latin typeface="Calibri"/>
                        <a:cs typeface="Calibri"/>
                      </a:endParaRPr>
                    </a:p>
                  </a:txBody>
                  <a:tcPr marL="83305" marR="83305" marT="41652" marB="41652"/>
                </a:tc>
              </a:tr>
              <a:tr h="337847">
                <a:tc>
                  <a:txBody>
                    <a:bodyPr/>
                    <a:lstStyle/>
                    <a:p>
                      <a:r>
                        <a:rPr lang="en-US" sz="1600" dirty="0" smtClean="0">
                          <a:latin typeface="Calibri"/>
                          <a:cs typeface="Calibri"/>
                        </a:rPr>
                        <a:t>Ms. Mack</a:t>
                      </a:r>
                      <a:endParaRPr lang="en-US" sz="1600" dirty="0">
                        <a:latin typeface="Calibri"/>
                        <a:cs typeface="Calibri"/>
                      </a:endParaRPr>
                    </a:p>
                  </a:txBody>
                  <a:tcPr marL="83305" marR="83305" marT="41652" marB="41652"/>
                </a:tc>
                <a:tc>
                  <a:txBody>
                    <a:bodyPr/>
                    <a:lstStyle/>
                    <a:p>
                      <a:pPr algn="ctr"/>
                      <a:r>
                        <a:rPr lang="en-US" sz="1600" dirty="0" smtClean="0">
                          <a:latin typeface="Calibri"/>
                          <a:cs typeface="Calibri"/>
                        </a:rPr>
                        <a:t>25</a:t>
                      </a:r>
                      <a:endParaRPr lang="en-US" sz="1600" dirty="0">
                        <a:latin typeface="Calibri"/>
                        <a:cs typeface="Calibri"/>
                      </a:endParaRPr>
                    </a:p>
                  </a:txBody>
                  <a:tcPr marL="83305" marR="83305" marT="41652" marB="41652"/>
                </a:tc>
              </a:tr>
            </a:tbl>
          </a:graphicData>
        </a:graphic>
      </p:graphicFrame>
    </p:spTree>
    <p:extLst>
      <p:ext uri="{BB962C8B-B14F-4D97-AF65-F5344CB8AC3E}">
        <p14:creationId xmlns:p14="http://schemas.microsoft.com/office/powerpoint/2010/main" val="2379343930"/>
      </p:ext>
    </p:extLst>
  </p:cSld>
  <p:clrMapOvr>
    <a:masterClrMapping/>
  </p:clrMapOvr>
  <mc:AlternateContent xmlns:mc="http://schemas.openxmlformats.org/markup-compatibility/2006" xmlns:p14="http://schemas.microsoft.com/office/powerpoint/2010/main">
    <mc:Choice Requires="p14">
      <p:transition spd="slow" p14:dur="2000" advTm="20533"/>
    </mc:Choice>
    <mc:Fallback xmlns="">
      <p:transition xmlns:p14="http://schemas.microsoft.com/office/powerpoint/2010/main" spd="slow" advTm="20533"/>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4"/>
          <p:cNvSpPr txBox="1">
            <a:spLocks/>
          </p:cNvSpPr>
          <p:nvPr/>
        </p:nvSpPr>
        <p:spPr>
          <a:xfrm>
            <a:off x="696164" y="1227138"/>
            <a:ext cx="7990636" cy="5478462"/>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marL="571500">
              <a:lnSpc>
                <a:spcPct val="110000"/>
              </a:lnSpc>
            </a:pPr>
            <a:endParaRPr lang="en-US" sz="1600" dirty="0" smtClean="0">
              <a:latin typeface="Calibri"/>
              <a:cs typeface="Calibri"/>
            </a:endParaRPr>
          </a:p>
        </p:txBody>
      </p:sp>
      <p:sp>
        <p:nvSpPr>
          <p:cNvPr id="2" name="Title 1"/>
          <p:cNvSpPr>
            <a:spLocks noGrp="1"/>
          </p:cNvSpPr>
          <p:nvPr>
            <p:ph type="title"/>
          </p:nvPr>
        </p:nvSpPr>
        <p:spPr>
          <a:xfrm>
            <a:off x="469900" y="84138"/>
            <a:ext cx="8229600" cy="1143000"/>
          </a:xfrm>
        </p:spPr>
        <p:txBody>
          <a:bodyPr/>
          <a:lstStyle/>
          <a:p>
            <a:r>
              <a:rPr lang="en-US" dirty="0" smtClean="0"/>
              <a:t>Constructed Response</a:t>
            </a:r>
            <a:br>
              <a:rPr lang="en-US" dirty="0" smtClean="0"/>
            </a:br>
            <a:r>
              <a:rPr lang="en-US" sz="2000" i="1" dirty="0" smtClean="0"/>
              <a:t>Extended Response</a:t>
            </a:r>
            <a:endParaRPr lang="en-US" sz="2000" i="1" dirty="0"/>
          </a:p>
        </p:txBody>
      </p:sp>
      <p:pic>
        <p:nvPicPr>
          <p:cNvPr id="7" name="Picture 6" descr="ER pt2.tiff"/>
          <p:cNvPicPr>
            <a:picLocks noChangeAspect="1"/>
          </p:cNvPicPr>
          <p:nvPr/>
        </p:nvPicPr>
        <p:blipFill>
          <a:blip r:embed="rId3">
            <a:clrChange>
              <a:clrFrom>
                <a:srgbClr val="FAFAFA"/>
              </a:clrFrom>
              <a:clrTo>
                <a:srgbClr val="FAFAFA">
                  <a:alpha val="0"/>
                </a:srgbClr>
              </a:clrTo>
            </a:clrChange>
            <a:extLst>
              <a:ext uri="{28A0092B-C50C-407E-A947-70E740481C1C}">
                <a14:useLocalDpi xmlns:a14="http://schemas.microsoft.com/office/drawing/2010/main" val="0"/>
              </a:ext>
            </a:extLst>
          </a:blip>
          <a:srcRect l="12373" t="18140" r="11205" b="22754"/>
          <a:stretch>
            <a:fillRect/>
          </a:stretch>
        </p:blipFill>
        <p:spPr>
          <a:xfrm>
            <a:off x="1028700" y="3805769"/>
            <a:ext cx="1649622" cy="1618201"/>
          </a:xfrm>
          <a:prstGeom prst="rect">
            <a:avLst/>
          </a:prstGeom>
        </p:spPr>
      </p:pic>
      <p:sp>
        <p:nvSpPr>
          <p:cNvPr id="12" name="Rectangle 11"/>
          <p:cNvSpPr/>
          <p:nvPr/>
        </p:nvSpPr>
        <p:spPr>
          <a:xfrm>
            <a:off x="787400" y="1327894"/>
            <a:ext cx="3416300" cy="1004121"/>
          </a:xfrm>
          <a:prstGeom prst="rect">
            <a:avLst/>
          </a:prstGeom>
        </p:spPr>
        <p:txBody>
          <a:bodyPr wrap="square">
            <a:spAutoFit/>
          </a:bodyPr>
          <a:lstStyle/>
          <a:p>
            <a:pPr>
              <a:lnSpc>
                <a:spcPct val="110000"/>
              </a:lnSpc>
            </a:pPr>
            <a:r>
              <a:rPr lang="en-US" sz="900" dirty="0" smtClean="0">
                <a:cs typeface="Calibri"/>
              </a:rPr>
              <a:t>Ms. McCrary wants to make a rabbit pen in a section of her lawn. </a:t>
            </a:r>
            <a:br>
              <a:rPr lang="en-US" sz="900" dirty="0" smtClean="0">
                <a:cs typeface="Calibri"/>
              </a:rPr>
            </a:br>
            <a:r>
              <a:rPr lang="en-US" sz="900" dirty="0" smtClean="0">
                <a:cs typeface="Calibri"/>
              </a:rPr>
              <a:t>Her plan for the rabbit pen includes the following:</a:t>
            </a:r>
            <a:endParaRPr lang="en-US" sz="900" dirty="0" smtClean="0">
              <a:latin typeface="Calibri"/>
              <a:cs typeface="Calibri"/>
            </a:endParaRPr>
          </a:p>
          <a:p>
            <a:pPr marL="342900" indent="-114300">
              <a:lnSpc>
                <a:spcPct val="110000"/>
              </a:lnSpc>
              <a:buFont typeface="Arial"/>
              <a:buChar char="•"/>
            </a:pPr>
            <a:r>
              <a:rPr lang="en-US" sz="900" dirty="0" smtClean="0">
                <a:latin typeface="Calibri"/>
                <a:cs typeface="Calibri"/>
              </a:rPr>
              <a:t>It will be in the shape of a rectangle.</a:t>
            </a:r>
          </a:p>
          <a:p>
            <a:pPr marL="342900" indent="-114300">
              <a:lnSpc>
                <a:spcPct val="110000"/>
              </a:lnSpc>
              <a:buFont typeface="Arial"/>
              <a:buChar char="•"/>
            </a:pPr>
            <a:r>
              <a:rPr lang="en-US" sz="900" dirty="0" smtClean="0">
                <a:latin typeface="Calibri"/>
                <a:cs typeface="Calibri"/>
              </a:rPr>
              <a:t>It will take 24 feet of fence material to make.</a:t>
            </a:r>
          </a:p>
          <a:p>
            <a:pPr marL="342900" lvl="0" indent="-114300">
              <a:lnSpc>
                <a:spcPct val="110000"/>
              </a:lnSpc>
              <a:buFont typeface="Arial"/>
              <a:buChar char="•"/>
            </a:pPr>
            <a:r>
              <a:rPr lang="en-US" sz="900" dirty="0" smtClean="0"/>
              <a:t>Each side will be longer than 1 foot.</a:t>
            </a:r>
            <a:endParaRPr lang="en-US" sz="900" dirty="0" smtClean="0">
              <a:latin typeface="Calibri"/>
              <a:cs typeface="Calibri"/>
            </a:endParaRPr>
          </a:p>
          <a:p>
            <a:pPr marL="342900" indent="-114300">
              <a:lnSpc>
                <a:spcPct val="110000"/>
              </a:lnSpc>
              <a:buFont typeface="Arial"/>
              <a:buChar char="•"/>
            </a:pPr>
            <a:r>
              <a:rPr lang="en-US" sz="900" dirty="0" smtClean="0">
                <a:latin typeface="Calibri"/>
                <a:cs typeface="Calibri"/>
              </a:rPr>
              <a:t>The length and width will measure whole feet.</a:t>
            </a:r>
          </a:p>
        </p:txBody>
      </p:sp>
      <p:sp>
        <p:nvSpPr>
          <p:cNvPr id="13" name="Rectangle 12"/>
          <p:cNvSpPr/>
          <p:nvPr/>
        </p:nvSpPr>
        <p:spPr>
          <a:xfrm>
            <a:off x="787400" y="2432794"/>
            <a:ext cx="3416300" cy="1308820"/>
          </a:xfrm>
          <a:prstGeom prst="rect">
            <a:avLst/>
          </a:prstGeom>
        </p:spPr>
        <p:txBody>
          <a:bodyPr wrap="square">
            <a:spAutoFit/>
          </a:bodyPr>
          <a:lstStyle/>
          <a:p>
            <a:pPr>
              <a:lnSpc>
                <a:spcPct val="110000"/>
              </a:lnSpc>
            </a:pPr>
            <a:r>
              <a:rPr lang="en-US" sz="900" b="1" dirty="0" smtClean="0">
                <a:latin typeface="Calibri"/>
                <a:cs typeface="Calibri"/>
              </a:rPr>
              <a:t>Part A</a:t>
            </a:r>
          </a:p>
          <a:p>
            <a:pPr>
              <a:lnSpc>
                <a:spcPct val="110000"/>
              </a:lnSpc>
            </a:pPr>
            <a:r>
              <a:rPr lang="en-US" sz="900" dirty="0" smtClean="0">
                <a:cs typeface="Calibri"/>
              </a:rPr>
              <a:t>Draw 3 </a:t>
            </a:r>
            <a:r>
              <a:rPr lang="en-US" sz="900" b="1" dirty="0" smtClean="0">
                <a:cs typeface="Calibri"/>
              </a:rPr>
              <a:t>different </a:t>
            </a:r>
            <a:r>
              <a:rPr lang="en-US" sz="900" dirty="0" smtClean="0">
                <a:cs typeface="Calibri"/>
              </a:rPr>
              <a:t>rectangles that can each represent Ms. McCrary’s rabbit pen. Be sure to use all 24 feet of fence material for each pen.</a:t>
            </a:r>
          </a:p>
          <a:p>
            <a:pPr>
              <a:lnSpc>
                <a:spcPct val="110000"/>
              </a:lnSpc>
            </a:pPr>
            <a:endParaRPr lang="en-US" sz="900" dirty="0" smtClean="0">
              <a:cs typeface="Calibri"/>
            </a:endParaRPr>
          </a:p>
          <a:p>
            <a:pPr>
              <a:lnSpc>
                <a:spcPct val="110000"/>
              </a:lnSpc>
            </a:pPr>
            <a:r>
              <a:rPr lang="en-US" sz="900" dirty="0" smtClean="0">
                <a:cs typeface="Calibri"/>
              </a:rPr>
              <a:t>Use the grid below. Click the places where you want the corners of your rectangle to be. Draw one rectangle at a time. If you make a mistake, click on your rectangle to delete it. Continue as many times as necessary. </a:t>
            </a:r>
          </a:p>
        </p:txBody>
      </p:sp>
      <p:sp>
        <p:nvSpPr>
          <p:cNvPr id="14" name="Rectangle 13"/>
          <p:cNvSpPr/>
          <p:nvPr/>
        </p:nvSpPr>
        <p:spPr>
          <a:xfrm>
            <a:off x="787400" y="5476560"/>
            <a:ext cx="3416300" cy="923330"/>
          </a:xfrm>
          <a:prstGeom prst="rect">
            <a:avLst/>
          </a:prstGeom>
        </p:spPr>
        <p:txBody>
          <a:bodyPr wrap="square">
            <a:spAutoFit/>
          </a:bodyPr>
          <a:lstStyle/>
          <a:p>
            <a:r>
              <a:rPr lang="en-US" sz="900" dirty="0" smtClean="0"/>
              <a:t>Use your keyboard to type the length and width of each rabbit pen you draw. Then type the area of each rabbit pen. Be sure to select the correct unit for each answer.</a:t>
            </a:r>
          </a:p>
          <a:p>
            <a:endParaRPr lang="en-US" sz="900" dirty="0" smtClean="0"/>
          </a:p>
          <a:p>
            <a:r>
              <a:rPr lang="en-US" sz="900" dirty="0" smtClean="0"/>
              <a:t>[Students will input length, width, and area for each rabbit pen. Students will choose unit from drop down menu.]  </a:t>
            </a:r>
          </a:p>
        </p:txBody>
      </p:sp>
      <p:pic>
        <p:nvPicPr>
          <p:cNvPr id="15" name="Picture 14" descr="ER pt2.tiff"/>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3116" t="77819" r="32312" b="10991"/>
          <a:stretch>
            <a:fillRect/>
          </a:stretch>
        </p:blipFill>
        <p:spPr>
          <a:xfrm>
            <a:off x="2882899" y="4351869"/>
            <a:ext cx="943545" cy="387350"/>
          </a:xfrm>
          <a:prstGeom prst="rect">
            <a:avLst/>
          </a:prstGeom>
        </p:spPr>
      </p:pic>
      <p:sp>
        <p:nvSpPr>
          <p:cNvPr id="16" name="Rectangle 15"/>
          <p:cNvSpPr/>
          <p:nvPr/>
        </p:nvSpPr>
        <p:spPr>
          <a:xfrm>
            <a:off x="4584700" y="1277094"/>
            <a:ext cx="1898650" cy="699422"/>
          </a:xfrm>
          <a:prstGeom prst="rect">
            <a:avLst/>
          </a:prstGeom>
        </p:spPr>
        <p:txBody>
          <a:bodyPr wrap="square">
            <a:spAutoFit/>
          </a:bodyPr>
          <a:lstStyle/>
          <a:p>
            <a:pPr>
              <a:lnSpc>
                <a:spcPct val="110000"/>
              </a:lnSpc>
            </a:pPr>
            <a:r>
              <a:rPr lang="en-US" sz="900" u="sng" dirty="0" smtClean="0">
                <a:latin typeface="Calibri"/>
                <a:cs typeface="Calibri"/>
              </a:rPr>
              <a:t>Pen 1</a:t>
            </a:r>
            <a:r>
              <a:rPr lang="en-US" sz="900" dirty="0" smtClean="0">
                <a:latin typeface="Calibri"/>
                <a:cs typeface="Calibri"/>
              </a:rPr>
              <a:t>:       </a:t>
            </a:r>
          </a:p>
          <a:p>
            <a:pPr>
              <a:lnSpc>
                <a:spcPct val="110000"/>
              </a:lnSpc>
            </a:pPr>
            <a:r>
              <a:rPr lang="en-US" sz="900" dirty="0" smtClean="0">
                <a:latin typeface="Calibri"/>
                <a:cs typeface="Calibri"/>
              </a:rPr>
              <a:t>Length: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Width: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Area:                      </a:t>
            </a:r>
            <a:r>
              <a:rPr lang="en-US" sz="900" dirty="0" smtClean="0"/>
              <a:t>(feet, square feet) </a:t>
            </a:r>
            <a:endParaRPr lang="en-US" sz="900" dirty="0" smtClean="0">
              <a:latin typeface="Calibri"/>
              <a:cs typeface="Calibri"/>
            </a:endParaRPr>
          </a:p>
        </p:txBody>
      </p:sp>
      <p:cxnSp>
        <p:nvCxnSpPr>
          <p:cNvPr id="18" name="Straight Connector 17"/>
          <p:cNvCxnSpPr/>
          <p:nvPr/>
        </p:nvCxnSpPr>
        <p:spPr>
          <a:xfrm>
            <a:off x="838200" y="2366436"/>
            <a:ext cx="3365500" cy="1588"/>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4584699" y="2807444"/>
            <a:ext cx="4008967" cy="1613519"/>
          </a:xfrm>
          <a:prstGeom prst="rect">
            <a:avLst/>
          </a:prstGeom>
        </p:spPr>
        <p:txBody>
          <a:bodyPr wrap="square">
            <a:spAutoFit/>
          </a:bodyPr>
          <a:lstStyle/>
          <a:p>
            <a:pPr>
              <a:lnSpc>
                <a:spcPct val="110000"/>
              </a:lnSpc>
            </a:pPr>
            <a:r>
              <a:rPr lang="en-US" sz="900" b="1" dirty="0" smtClean="0">
                <a:latin typeface="Calibri"/>
                <a:cs typeface="Calibri"/>
              </a:rPr>
              <a:t>Part B</a:t>
            </a:r>
          </a:p>
          <a:p>
            <a:pPr>
              <a:lnSpc>
                <a:spcPct val="110000"/>
              </a:lnSpc>
            </a:pPr>
            <a:r>
              <a:rPr lang="en-US" sz="900" dirty="0" smtClean="0">
                <a:cs typeface="Calibri"/>
              </a:rPr>
              <a:t>Ms. McCrary wants her rabbit to have more than 60 square feet of ground area inside the pen. She finds that if she uses the side of her house as one of the sides of the rabbit pen, she can make the rabbit pen larger.</a:t>
            </a:r>
          </a:p>
          <a:p>
            <a:pPr marL="342900" indent="-114300">
              <a:lnSpc>
                <a:spcPct val="110000"/>
              </a:lnSpc>
              <a:buFont typeface="Arial"/>
              <a:buChar char="•"/>
            </a:pPr>
            <a:r>
              <a:rPr lang="en-US" sz="900" dirty="0" smtClean="0"/>
              <a:t>Draw another rectangular rabbit pen. </a:t>
            </a:r>
          </a:p>
          <a:p>
            <a:pPr marL="342900" lvl="0" indent="-114300">
              <a:lnSpc>
                <a:spcPct val="110000"/>
              </a:lnSpc>
              <a:buFont typeface="Arial"/>
              <a:buChar char="•"/>
            </a:pPr>
            <a:r>
              <a:rPr lang="en-US" sz="900" dirty="0" smtClean="0"/>
              <a:t>Use all 24 feet of fencing for 3 sides of the pen.</a:t>
            </a:r>
            <a:endParaRPr lang="en-US" sz="900" dirty="0" smtClean="0">
              <a:cs typeface="Calibri"/>
            </a:endParaRPr>
          </a:p>
          <a:p>
            <a:pPr marL="342900" lvl="0" indent="-114300">
              <a:lnSpc>
                <a:spcPct val="110000"/>
              </a:lnSpc>
              <a:buFont typeface="Arial"/>
              <a:buChar char="•"/>
            </a:pPr>
            <a:r>
              <a:rPr lang="en-US" sz="900" dirty="0" smtClean="0"/>
              <a:t>Use one side of the house for the other side of the pen. </a:t>
            </a:r>
          </a:p>
          <a:p>
            <a:pPr marL="342900" indent="-114300">
              <a:lnSpc>
                <a:spcPct val="110000"/>
              </a:lnSpc>
              <a:buFont typeface="Arial"/>
              <a:buChar char="•"/>
            </a:pPr>
            <a:r>
              <a:rPr lang="en-US" sz="900" dirty="0" smtClean="0"/>
              <a:t>Make sure the ground area inside the pen is greater than 60 square feet.</a:t>
            </a:r>
            <a:endParaRPr lang="en-US" sz="900" dirty="0" smtClean="0">
              <a:cs typeface="Calibri"/>
            </a:endParaRPr>
          </a:p>
          <a:p>
            <a:pPr>
              <a:lnSpc>
                <a:spcPct val="110000"/>
              </a:lnSpc>
            </a:pPr>
            <a:r>
              <a:rPr lang="en-US" sz="900" dirty="0" smtClean="0">
                <a:cs typeface="Calibri"/>
              </a:rPr>
              <a:t>Use the grid below. Click the places where you want the corners of your rectangle to be. If you make a mistake, click on your rectangle to delete it. </a:t>
            </a:r>
            <a:endParaRPr lang="en-US" sz="900" dirty="0" smtClean="0">
              <a:latin typeface="Calibri"/>
              <a:cs typeface="Calibri"/>
            </a:endParaRPr>
          </a:p>
        </p:txBody>
      </p:sp>
      <p:pic>
        <p:nvPicPr>
          <p:cNvPr id="22" name="Picture 21" descr="ER pt2.tiff"/>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373" t="18140" r="11205" b="22754"/>
          <a:stretch>
            <a:fillRect/>
          </a:stretch>
        </p:blipFill>
        <p:spPr>
          <a:xfrm>
            <a:off x="4889500" y="4448206"/>
            <a:ext cx="1498600" cy="1470055"/>
          </a:xfrm>
          <a:prstGeom prst="rect">
            <a:avLst/>
          </a:prstGeom>
        </p:spPr>
      </p:pic>
      <p:pic>
        <p:nvPicPr>
          <p:cNvPr id="23" name="Picture 22" descr="ER pt2.tiff"/>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3116" t="77819" r="32312" b="10991"/>
          <a:stretch>
            <a:fillRect/>
          </a:stretch>
        </p:blipFill>
        <p:spPr>
          <a:xfrm>
            <a:off x="6578599" y="4984750"/>
            <a:ext cx="943545" cy="387350"/>
          </a:xfrm>
          <a:prstGeom prst="rect">
            <a:avLst/>
          </a:prstGeom>
        </p:spPr>
      </p:pic>
      <p:cxnSp>
        <p:nvCxnSpPr>
          <p:cNvPr id="24" name="Straight Connector 23"/>
          <p:cNvCxnSpPr/>
          <p:nvPr/>
        </p:nvCxnSpPr>
        <p:spPr>
          <a:xfrm rot="5400000" flipH="1" flipV="1">
            <a:off x="3672150" y="1850762"/>
            <a:ext cx="1047224" cy="1588"/>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5048250" y="14922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ectangle 30"/>
          <p:cNvSpPr/>
          <p:nvPr/>
        </p:nvSpPr>
        <p:spPr>
          <a:xfrm>
            <a:off x="5048250" y="16573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ectangle 31"/>
          <p:cNvSpPr/>
          <p:nvPr/>
        </p:nvSpPr>
        <p:spPr>
          <a:xfrm>
            <a:off x="5048250" y="18288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ectangle 33"/>
          <p:cNvSpPr/>
          <p:nvPr/>
        </p:nvSpPr>
        <p:spPr>
          <a:xfrm>
            <a:off x="6546850" y="1277094"/>
            <a:ext cx="1898650" cy="699422"/>
          </a:xfrm>
          <a:prstGeom prst="rect">
            <a:avLst/>
          </a:prstGeom>
        </p:spPr>
        <p:txBody>
          <a:bodyPr wrap="square">
            <a:spAutoFit/>
          </a:bodyPr>
          <a:lstStyle/>
          <a:p>
            <a:pPr>
              <a:lnSpc>
                <a:spcPct val="110000"/>
              </a:lnSpc>
            </a:pPr>
            <a:r>
              <a:rPr lang="en-US" sz="900" u="sng" dirty="0" smtClean="0">
                <a:latin typeface="Calibri"/>
                <a:cs typeface="Calibri"/>
              </a:rPr>
              <a:t>Pen 2</a:t>
            </a:r>
            <a:r>
              <a:rPr lang="en-US" sz="900" dirty="0" smtClean="0">
                <a:latin typeface="Calibri"/>
                <a:cs typeface="Calibri"/>
              </a:rPr>
              <a:t>:       </a:t>
            </a:r>
          </a:p>
          <a:p>
            <a:pPr>
              <a:lnSpc>
                <a:spcPct val="110000"/>
              </a:lnSpc>
            </a:pPr>
            <a:r>
              <a:rPr lang="en-US" sz="900" dirty="0" smtClean="0">
                <a:latin typeface="Calibri"/>
                <a:cs typeface="Calibri"/>
              </a:rPr>
              <a:t>Length: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Width: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Area:                      </a:t>
            </a:r>
            <a:r>
              <a:rPr lang="en-US" sz="900" dirty="0" smtClean="0"/>
              <a:t>(feet, square feet) </a:t>
            </a:r>
            <a:endParaRPr lang="en-US" sz="900" dirty="0" smtClean="0">
              <a:latin typeface="Calibri"/>
              <a:cs typeface="Calibri"/>
            </a:endParaRPr>
          </a:p>
        </p:txBody>
      </p:sp>
      <p:sp>
        <p:nvSpPr>
          <p:cNvPr id="35" name="Rectangle 34"/>
          <p:cNvSpPr/>
          <p:nvPr/>
        </p:nvSpPr>
        <p:spPr>
          <a:xfrm>
            <a:off x="7010400" y="14922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ectangle 35"/>
          <p:cNvSpPr/>
          <p:nvPr/>
        </p:nvSpPr>
        <p:spPr>
          <a:xfrm>
            <a:off x="7010400" y="16573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ectangle 36"/>
          <p:cNvSpPr/>
          <p:nvPr/>
        </p:nvSpPr>
        <p:spPr>
          <a:xfrm>
            <a:off x="7010400" y="18288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ectangle 37"/>
          <p:cNvSpPr/>
          <p:nvPr/>
        </p:nvSpPr>
        <p:spPr>
          <a:xfrm>
            <a:off x="4584700" y="2032744"/>
            <a:ext cx="1898650" cy="699422"/>
          </a:xfrm>
          <a:prstGeom prst="rect">
            <a:avLst/>
          </a:prstGeom>
        </p:spPr>
        <p:txBody>
          <a:bodyPr wrap="square">
            <a:spAutoFit/>
          </a:bodyPr>
          <a:lstStyle/>
          <a:p>
            <a:pPr>
              <a:lnSpc>
                <a:spcPct val="110000"/>
              </a:lnSpc>
            </a:pPr>
            <a:r>
              <a:rPr lang="en-US" sz="900" u="sng" dirty="0" smtClean="0">
                <a:latin typeface="Calibri"/>
                <a:cs typeface="Calibri"/>
              </a:rPr>
              <a:t>Pen 3</a:t>
            </a:r>
            <a:r>
              <a:rPr lang="en-US" sz="900" dirty="0" smtClean="0">
                <a:latin typeface="Calibri"/>
                <a:cs typeface="Calibri"/>
              </a:rPr>
              <a:t>:       </a:t>
            </a:r>
          </a:p>
          <a:p>
            <a:pPr>
              <a:lnSpc>
                <a:spcPct val="110000"/>
              </a:lnSpc>
            </a:pPr>
            <a:r>
              <a:rPr lang="en-US" sz="900" dirty="0" smtClean="0">
                <a:latin typeface="Calibri"/>
                <a:cs typeface="Calibri"/>
              </a:rPr>
              <a:t>Length: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Width: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Area:                      </a:t>
            </a:r>
            <a:r>
              <a:rPr lang="en-US" sz="900" dirty="0" smtClean="0"/>
              <a:t>(feet, square feet) </a:t>
            </a:r>
            <a:endParaRPr lang="en-US" sz="900" dirty="0" smtClean="0">
              <a:latin typeface="Calibri"/>
              <a:cs typeface="Calibri"/>
            </a:endParaRPr>
          </a:p>
        </p:txBody>
      </p:sp>
      <p:sp>
        <p:nvSpPr>
          <p:cNvPr id="39" name="Rectangle 38"/>
          <p:cNvSpPr/>
          <p:nvPr/>
        </p:nvSpPr>
        <p:spPr>
          <a:xfrm>
            <a:off x="5048250" y="22479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ectangle 39"/>
          <p:cNvSpPr/>
          <p:nvPr/>
        </p:nvSpPr>
        <p:spPr>
          <a:xfrm>
            <a:off x="5048250" y="24130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Rectangle 40"/>
          <p:cNvSpPr/>
          <p:nvPr/>
        </p:nvSpPr>
        <p:spPr>
          <a:xfrm>
            <a:off x="5048250" y="25844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ectangle 42"/>
          <p:cNvSpPr/>
          <p:nvPr/>
        </p:nvSpPr>
        <p:spPr>
          <a:xfrm>
            <a:off x="4584699" y="5899894"/>
            <a:ext cx="1993901" cy="784830"/>
          </a:xfrm>
          <a:prstGeom prst="rect">
            <a:avLst/>
          </a:prstGeom>
        </p:spPr>
        <p:txBody>
          <a:bodyPr wrap="square">
            <a:spAutoFit/>
          </a:bodyPr>
          <a:lstStyle/>
          <a:p>
            <a:r>
              <a:rPr lang="en-US" sz="900" dirty="0" smtClean="0"/>
              <a:t>Use your keyboard to type the length and width of each rabbit pen you draw. Then type the area of each rabbit pen. Be sure to select the correct unit for each answer.</a:t>
            </a:r>
          </a:p>
        </p:txBody>
      </p:sp>
      <p:sp>
        <p:nvSpPr>
          <p:cNvPr id="44" name="Rectangle 43"/>
          <p:cNvSpPr/>
          <p:nvPr/>
        </p:nvSpPr>
        <p:spPr>
          <a:xfrm>
            <a:off x="6546850" y="5899894"/>
            <a:ext cx="1898650" cy="547073"/>
          </a:xfrm>
          <a:prstGeom prst="rect">
            <a:avLst/>
          </a:prstGeom>
        </p:spPr>
        <p:txBody>
          <a:bodyPr wrap="square">
            <a:spAutoFit/>
          </a:bodyPr>
          <a:lstStyle/>
          <a:p>
            <a:pPr>
              <a:lnSpc>
                <a:spcPct val="110000"/>
              </a:lnSpc>
            </a:pPr>
            <a:r>
              <a:rPr lang="en-US" sz="900" dirty="0" smtClean="0">
                <a:latin typeface="Calibri"/>
                <a:cs typeface="Calibri"/>
              </a:rPr>
              <a:t>Length: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Width:                   </a:t>
            </a:r>
            <a:r>
              <a:rPr lang="en-US" sz="900" dirty="0" smtClean="0"/>
              <a:t>(feet, square feet) </a:t>
            </a:r>
            <a:r>
              <a:rPr lang="en-US" sz="900" dirty="0" smtClean="0">
                <a:latin typeface="Calibri"/>
                <a:cs typeface="Calibri"/>
              </a:rPr>
              <a:t>                    </a:t>
            </a:r>
          </a:p>
          <a:p>
            <a:pPr>
              <a:lnSpc>
                <a:spcPct val="110000"/>
              </a:lnSpc>
            </a:pPr>
            <a:r>
              <a:rPr lang="en-US" sz="900" dirty="0" smtClean="0">
                <a:latin typeface="Calibri"/>
                <a:cs typeface="Calibri"/>
              </a:rPr>
              <a:t>Area:                      </a:t>
            </a:r>
            <a:r>
              <a:rPr lang="en-US" sz="900" dirty="0" smtClean="0"/>
              <a:t>(feet, square feet) </a:t>
            </a:r>
            <a:endParaRPr lang="en-US" sz="900" dirty="0" smtClean="0">
              <a:latin typeface="Calibri"/>
              <a:cs typeface="Calibri"/>
            </a:endParaRPr>
          </a:p>
        </p:txBody>
      </p:sp>
      <p:sp>
        <p:nvSpPr>
          <p:cNvPr id="45" name="Rectangle 44"/>
          <p:cNvSpPr/>
          <p:nvPr/>
        </p:nvSpPr>
        <p:spPr>
          <a:xfrm>
            <a:off x="7010400" y="59690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ectangle 45"/>
          <p:cNvSpPr/>
          <p:nvPr/>
        </p:nvSpPr>
        <p:spPr>
          <a:xfrm>
            <a:off x="7010400" y="613410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Rectangle 46"/>
          <p:cNvSpPr/>
          <p:nvPr/>
        </p:nvSpPr>
        <p:spPr>
          <a:xfrm>
            <a:off x="7010400" y="6305550"/>
            <a:ext cx="361950" cy="127000"/>
          </a:xfrm>
          <a:prstGeom prst="rect">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5882598"/>
      </p:ext>
    </p:extLst>
  </p:cSld>
  <p:clrMapOvr>
    <a:masterClrMapping/>
  </p:clrMapOvr>
  <mc:AlternateContent xmlns:mc="http://schemas.openxmlformats.org/markup-compatibility/2006" xmlns:p14="http://schemas.microsoft.com/office/powerpoint/2010/main">
    <mc:Choice Requires="p14">
      <p:transition spd="slow" p14:dur="2000" advTm="17400"/>
    </mc:Choice>
    <mc:Fallback xmlns="">
      <p:transition xmlns:p14="http://schemas.microsoft.com/office/powerpoint/2010/main" spd="slow" advTm="17400"/>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txBox="1">
            <a:spLocks/>
          </p:cNvSpPr>
          <p:nvPr/>
        </p:nvSpPr>
        <p:spPr>
          <a:xfrm>
            <a:off x="279400" y="939800"/>
            <a:ext cx="8585200" cy="4978400"/>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marL="571500">
              <a:lnSpc>
                <a:spcPct val="110000"/>
              </a:lnSpc>
            </a:pPr>
            <a:endParaRPr lang="en-US" sz="1600" dirty="0" smtClean="0">
              <a:latin typeface="Calibri"/>
              <a:cs typeface="Calibri"/>
            </a:endParaRPr>
          </a:p>
        </p:txBody>
      </p:sp>
      <p:sp>
        <p:nvSpPr>
          <p:cNvPr id="2" name="Title 1"/>
          <p:cNvSpPr>
            <a:spLocks noGrp="1"/>
          </p:cNvSpPr>
          <p:nvPr>
            <p:ph type="title"/>
          </p:nvPr>
        </p:nvSpPr>
        <p:spPr>
          <a:xfrm>
            <a:off x="520700" y="187594"/>
            <a:ext cx="8229600" cy="1143000"/>
          </a:xfrm>
        </p:spPr>
        <p:txBody>
          <a:bodyPr>
            <a:normAutofit fontScale="90000"/>
          </a:bodyPr>
          <a:lstStyle/>
          <a:p>
            <a:r>
              <a:rPr lang="en-US" dirty="0" smtClean="0"/>
              <a:t>Performance Task</a:t>
            </a:r>
            <a:br>
              <a:rPr lang="en-US" dirty="0" smtClean="0"/>
            </a:br>
            <a:endParaRPr lang="en-US" dirty="0"/>
          </a:p>
        </p:txBody>
      </p:sp>
      <p:sp>
        <p:nvSpPr>
          <p:cNvPr id="3" name="Rectangle 2"/>
          <p:cNvSpPr/>
          <p:nvPr/>
        </p:nvSpPr>
        <p:spPr>
          <a:xfrm>
            <a:off x="406400" y="1017389"/>
            <a:ext cx="8343900" cy="4900811"/>
          </a:xfrm>
          <a:prstGeom prst="rect">
            <a:avLst/>
          </a:prstGeom>
        </p:spPr>
        <p:txBody>
          <a:bodyPr wrap="square" numCol="3">
            <a:spAutoFit/>
          </a:bodyPr>
          <a:lstStyle/>
          <a:p>
            <a:r>
              <a:rPr lang="en-US" sz="1100" b="1" i="1" dirty="0">
                <a:latin typeface="Calibri"/>
              </a:rPr>
              <a:t>Student Directions:</a:t>
            </a:r>
            <a:endParaRPr lang="en-US" sz="1100" dirty="0" smtClean="0">
              <a:latin typeface="Calibri"/>
            </a:endParaRPr>
          </a:p>
          <a:p>
            <a:endParaRPr lang="en-US" sz="1100" b="1" dirty="0" smtClean="0">
              <a:latin typeface="Calibri"/>
            </a:endParaRPr>
          </a:p>
          <a:p>
            <a:r>
              <a:rPr lang="en-US" sz="1100" b="1" dirty="0" smtClean="0">
                <a:latin typeface="Calibri"/>
              </a:rPr>
              <a:t>Part </a:t>
            </a:r>
            <a:r>
              <a:rPr lang="en-US" sz="1100" b="1" dirty="0">
                <a:latin typeface="Calibri"/>
              </a:rPr>
              <a:t>1 </a:t>
            </a:r>
            <a:r>
              <a:rPr lang="en-US" sz="1100" dirty="0">
                <a:latin typeface="Calibri"/>
              </a:rPr>
              <a:t>(35 minutes)</a:t>
            </a:r>
            <a:endParaRPr lang="en-US" sz="1100" dirty="0" smtClean="0">
              <a:latin typeface="Calibri"/>
            </a:endParaRPr>
          </a:p>
          <a:p>
            <a:r>
              <a:rPr lang="en-US" sz="1100" b="1" dirty="0" smtClean="0">
                <a:latin typeface="Calibri"/>
              </a:rPr>
              <a:t>Your </a:t>
            </a:r>
            <a:r>
              <a:rPr lang="en-US" sz="1100" b="1" dirty="0">
                <a:latin typeface="Calibri"/>
              </a:rPr>
              <a:t>assignment: </a:t>
            </a:r>
            <a:endParaRPr lang="en-US" sz="1100" dirty="0" smtClean="0">
              <a:latin typeface="Calibri"/>
            </a:endParaRPr>
          </a:p>
          <a:p>
            <a:r>
              <a:rPr lang="en-US" sz="1100" dirty="0" smtClean="0"/>
              <a:t>You will read a short story and article, </a:t>
            </a:r>
            <a:br>
              <a:rPr lang="en-US" sz="1100" dirty="0" smtClean="0"/>
            </a:br>
            <a:r>
              <a:rPr lang="en-US" sz="1100" dirty="0" smtClean="0"/>
              <a:t>watch a video, review research statistics, </a:t>
            </a:r>
            <a:br>
              <a:rPr lang="en-US" sz="1100" dirty="0" smtClean="0"/>
            </a:br>
            <a:r>
              <a:rPr lang="en-US" sz="1100" dirty="0" smtClean="0"/>
              <a:t>and then write an argumentative essay </a:t>
            </a:r>
            <a:br>
              <a:rPr lang="en-US" sz="1100" dirty="0" smtClean="0"/>
            </a:br>
            <a:r>
              <a:rPr lang="en-US" sz="1100" dirty="0" smtClean="0"/>
              <a:t>about your opinion on virtual schools.</a:t>
            </a:r>
            <a:endParaRPr lang="en-US" sz="1100" dirty="0" smtClean="0">
              <a:latin typeface="Calibri"/>
            </a:endParaRPr>
          </a:p>
          <a:p>
            <a:r>
              <a:rPr lang="en-US" sz="1100" dirty="0" smtClean="0">
                <a:latin typeface="Calibri"/>
              </a:rPr>
              <a:t> </a:t>
            </a:r>
          </a:p>
          <a:p>
            <a:r>
              <a:rPr lang="en-US" sz="1100" b="1" dirty="0" smtClean="0">
                <a:latin typeface="Calibri"/>
              </a:rPr>
              <a:t>Steps </a:t>
            </a:r>
            <a:r>
              <a:rPr lang="en-US" sz="1100" b="1" dirty="0">
                <a:latin typeface="Calibri"/>
              </a:rPr>
              <a:t>you will be following:</a:t>
            </a:r>
            <a:endParaRPr lang="en-US" sz="1100" dirty="0" smtClean="0">
              <a:latin typeface="Calibri"/>
            </a:endParaRPr>
          </a:p>
          <a:p>
            <a:r>
              <a:rPr lang="en-US" sz="1100" dirty="0" smtClean="0"/>
              <a:t>In order to plan and compose your essay, </a:t>
            </a:r>
            <a:br>
              <a:rPr lang="en-US" sz="1100" dirty="0" smtClean="0"/>
            </a:br>
            <a:r>
              <a:rPr lang="en-US" sz="1100" dirty="0" smtClean="0"/>
              <a:t>you will do all of the following: </a:t>
            </a:r>
            <a:r>
              <a:rPr lang="en-US" sz="1100" dirty="0" smtClean="0">
                <a:latin typeface="Calibri"/>
              </a:rPr>
              <a:t> </a:t>
            </a:r>
          </a:p>
          <a:p>
            <a:pPr marL="228600" indent="-228600">
              <a:buFont typeface="+mj-lt"/>
              <a:buAutoNum type="arabicPeriod"/>
            </a:pPr>
            <a:r>
              <a:rPr lang="en-US" sz="1100" dirty="0" smtClean="0">
                <a:latin typeface="Calibri"/>
              </a:rPr>
              <a:t>Read </a:t>
            </a:r>
            <a:r>
              <a:rPr lang="en-US" sz="1100" dirty="0">
                <a:latin typeface="Calibri"/>
              </a:rPr>
              <a:t>a short story and article, watch a video, and review research statistics.</a:t>
            </a:r>
            <a:endParaRPr lang="en-US" sz="1100" dirty="0" smtClean="0">
              <a:latin typeface="Calibri"/>
            </a:endParaRPr>
          </a:p>
          <a:p>
            <a:pPr marL="228600" indent="-228600">
              <a:buFont typeface="+mj-lt"/>
              <a:buAutoNum type="arabicPeriod"/>
            </a:pPr>
            <a:r>
              <a:rPr lang="en-US" sz="1100" dirty="0" smtClean="0">
                <a:latin typeface="Calibri"/>
              </a:rPr>
              <a:t>Answer </a:t>
            </a:r>
            <a:r>
              <a:rPr lang="en-US" sz="1100" dirty="0">
                <a:latin typeface="Calibri"/>
              </a:rPr>
              <a:t>three questions about the</a:t>
            </a:r>
            <a:r>
              <a:rPr lang="en-US" sz="1100" dirty="0" smtClean="0">
                <a:latin typeface="Calibri"/>
              </a:rPr>
              <a:t> </a:t>
            </a:r>
            <a:br>
              <a:rPr lang="en-US" sz="1100" dirty="0" smtClean="0">
                <a:latin typeface="Calibri"/>
              </a:rPr>
            </a:br>
            <a:r>
              <a:rPr lang="en-US" sz="1100" dirty="0" smtClean="0">
                <a:latin typeface="Calibri"/>
              </a:rPr>
              <a:t>sources</a:t>
            </a:r>
            <a:r>
              <a:rPr lang="en-US" sz="1100" dirty="0">
                <a:latin typeface="Calibri"/>
              </a:rPr>
              <a:t>.</a:t>
            </a:r>
            <a:endParaRPr lang="en-US" sz="1100" dirty="0" smtClean="0">
              <a:latin typeface="Calibri"/>
            </a:endParaRPr>
          </a:p>
          <a:p>
            <a:pPr marL="228600" indent="-228600">
              <a:buFont typeface="+mj-lt"/>
              <a:buAutoNum type="arabicPeriod"/>
            </a:pPr>
            <a:r>
              <a:rPr lang="en-US" sz="1100" dirty="0" smtClean="0">
                <a:latin typeface="Calibri"/>
              </a:rPr>
              <a:t>Plan </a:t>
            </a:r>
            <a:r>
              <a:rPr lang="en-US" sz="1100" dirty="0">
                <a:latin typeface="Calibri"/>
              </a:rPr>
              <a:t>and write your </a:t>
            </a:r>
            <a:r>
              <a:rPr lang="en-US" sz="1100" dirty="0" smtClean="0">
                <a:latin typeface="Calibri"/>
              </a:rPr>
              <a:t>essay.</a:t>
            </a:r>
          </a:p>
          <a:p>
            <a:r>
              <a:rPr lang="en-US" sz="1100" dirty="0">
                <a:latin typeface="Calibri"/>
              </a:rPr>
              <a:t> </a:t>
            </a:r>
          </a:p>
          <a:p>
            <a:r>
              <a:rPr lang="en-US" sz="1100" b="1" dirty="0">
                <a:latin typeface="Calibri"/>
              </a:rPr>
              <a:t>Directions for beginning:</a:t>
            </a:r>
            <a:endParaRPr lang="en-US" sz="1100" dirty="0" smtClean="0">
              <a:latin typeface="Calibri"/>
            </a:endParaRPr>
          </a:p>
          <a:p>
            <a:r>
              <a:rPr lang="en-US" sz="1100" dirty="0" smtClean="0"/>
              <a:t>You will now read the sources and watch </a:t>
            </a:r>
            <a:br>
              <a:rPr lang="en-US" sz="1100" dirty="0" smtClean="0"/>
            </a:br>
            <a:r>
              <a:rPr lang="en-US" sz="1100" dirty="0" smtClean="0"/>
              <a:t>a video. Take notes, because you may </a:t>
            </a:r>
            <a:br>
              <a:rPr lang="en-US" sz="1100" dirty="0" smtClean="0"/>
            </a:br>
            <a:r>
              <a:rPr lang="en-US" sz="1100" dirty="0" smtClean="0"/>
              <a:t>want to refer back to your notes while </a:t>
            </a:r>
            <a:br>
              <a:rPr lang="en-US" sz="1100" dirty="0" smtClean="0"/>
            </a:br>
            <a:r>
              <a:rPr lang="en-US" sz="1100" dirty="0" smtClean="0"/>
              <a:t>writing your essay. You can refer back to </a:t>
            </a:r>
            <a:br>
              <a:rPr lang="en-US" sz="1100" dirty="0" smtClean="0"/>
            </a:br>
            <a:r>
              <a:rPr lang="en-US" sz="1100" dirty="0" smtClean="0"/>
              <a:t>any of the sources as often as you like.</a:t>
            </a:r>
            <a:endParaRPr lang="en-US" sz="1100" dirty="0" smtClean="0">
              <a:latin typeface="Calibri"/>
            </a:endParaRPr>
          </a:p>
          <a:p>
            <a:pPr marL="114300" indent="-114300">
              <a:buFont typeface="Arial"/>
              <a:buChar char="•"/>
            </a:pPr>
            <a:r>
              <a:rPr lang="en-US" sz="1100" dirty="0" smtClean="0">
                <a:latin typeface="Calibri"/>
              </a:rPr>
              <a:t>(</a:t>
            </a:r>
            <a:r>
              <a:rPr lang="en-US" sz="1100" dirty="0">
                <a:latin typeface="Calibri"/>
              </a:rPr>
              <a:t>short story)</a:t>
            </a:r>
          </a:p>
          <a:p>
            <a:pPr marL="114300" indent="-114300">
              <a:buFont typeface="Arial"/>
              <a:buChar char="•"/>
            </a:pPr>
            <a:r>
              <a:rPr lang="en-US" sz="1100" dirty="0">
                <a:latin typeface="Calibri"/>
              </a:rPr>
              <a:t>(article 1)</a:t>
            </a:r>
          </a:p>
          <a:p>
            <a:pPr marL="114300" indent="-114300">
              <a:buFont typeface="Arial"/>
              <a:buChar char="•"/>
            </a:pPr>
            <a:r>
              <a:rPr lang="en-US" sz="1100" dirty="0">
                <a:latin typeface="Calibri"/>
              </a:rPr>
              <a:t>(video)</a:t>
            </a:r>
          </a:p>
          <a:p>
            <a:pPr marL="114300" indent="-114300">
              <a:buFont typeface="Arial"/>
              <a:buChar char="•"/>
            </a:pPr>
            <a:r>
              <a:rPr lang="en-US" sz="1100" dirty="0">
                <a:latin typeface="Calibri"/>
              </a:rPr>
              <a:t>(research statistics)</a:t>
            </a:r>
            <a:endParaRPr lang="en-US" sz="1100" dirty="0" smtClean="0">
              <a:latin typeface="Calibri"/>
            </a:endParaRPr>
          </a:p>
          <a:p>
            <a:endParaRPr lang="en-US" sz="1100" b="1" dirty="0" smtClean="0">
              <a:latin typeface="Calibri"/>
            </a:endParaRPr>
          </a:p>
          <a:p>
            <a:endParaRPr lang="en-US" sz="1100" b="1" dirty="0" smtClean="0">
              <a:latin typeface="Calibri"/>
            </a:endParaRPr>
          </a:p>
          <a:p>
            <a:r>
              <a:rPr lang="en-US" sz="1100" b="1" dirty="0" smtClean="0">
                <a:latin typeface="Calibri"/>
              </a:rPr>
              <a:t>Questions</a:t>
            </a:r>
            <a:endParaRPr lang="en-US" sz="1100" dirty="0" smtClean="0">
              <a:latin typeface="Calibri"/>
            </a:endParaRPr>
          </a:p>
          <a:p>
            <a:r>
              <a:rPr lang="en-US" sz="1100" dirty="0" smtClean="0"/>
              <a:t>Use your remaining time to answer the questions below. Your answers to these questions will be scored. Also, they will </a:t>
            </a:r>
            <a:br>
              <a:rPr lang="en-US" sz="1100" dirty="0" smtClean="0"/>
            </a:br>
            <a:r>
              <a:rPr lang="en-US" sz="1100" dirty="0" smtClean="0"/>
              <a:t>help you think about the sources you’ve </a:t>
            </a:r>
            <a:br>
              <a:rPr lang="en-US" sz="1100" dirty="0" smtClean="0"/>
            </a:br>
            <a:r>
              <a:rPr lang="en-US" sz="1100" dirty="0" smtClean="0"/>
              <a:t>read and viewed, which should help </a:t>
            </a:r>
            <a:br>
              <a:rPr lang="en-US" sz="1100" dirty="0" smtClean="0"/>
            </a:br>
            <a:r>
              <a:rPr lang="en-US" sz="1100" dirty="0" smtClean="0"/>
              <a:t>you write your essay. You may click on </a:t>
            </a:r>
            <a:br>
              <a:rPr lang="en-US" sz="1100" dirty="0" smtClean="0"/>
            </a:br>
            <a:r>
              <a:rPr lang="en-US" sz="1100" dirty="0" smtClean="0"/>
              <a:t>the appropriate buttons to refer back to </a:t>
            </a:r>
            <a:br>
              <a:rPr lang="en-US" sz="1100" dirty="0" smtClean="0"/>
            </a:br>
            <a:r>
              <a:rPr lang="en-US" sz="1100" dirty="0" smtClean="0"/>
              <a:t>the sources when you think it would be </a:t>
            </a:r>
            <a:br>
              <a:rPr lang="en-US" sz="1100" dirty="0" smtClean="0"/>
            </a:br>
            <a:r>
              <a:rPr lang="en-US" sz="1100" dirty="0" smtClean="0"/>
              <a:t>helpful. You may also refer to your notes. Answer the questions in the spaces </a:t>
            </a:r>
            <a:br>
              <a:rPr lang="en-US" sz="1100" dirty="0" smtClean="0"/>
            </a:br>
            <a:r>
              <a:rPr lang="en-US" sz="1100" dirty="0" smtClean="0"/>
              <a:t>provided below them.</a:t>
            </a:r>
          </a:p>
          <a:p>
            <a:r>
              <a:rPr lang="en-US" sz="1100" b="1" dirty="0" smtClean="0">
                <a:latin typeface="Calibri"/>
              </a:rPr>
              <a:t> </a:t>
            </a:r>
            <a:endParaRPr lang="en-US" sz="1100" dirty="0" smtClean="0">
              <a:latin typeface="Calibri"/>
            </a:endParaRPr>
          </a:p>
          <a:p>
            <a:pPr marL="228600" indent="-228600">
              <a:buFont typeface="+mj-lt"/>
              <a:buAutoNum type="arabicPeriod"/>
            </a:pPr>
            <a:r>
              <a:rPr lang="en-US" sz="1100" dirty="0" smtClean="0"/>
              <a:t>Analyze the different opinions </a:t>
            </a:r>
            <a:br>
              <a:rPr lang="en-US" sz="1100" dirty="0" smtClean="0"/>
            </a:br>
            <a:r>
              <a:rPr lang="en-US" sz="1100" dirty="0" smtClean="0"/>
              <a:t>expressed in “The Fun They Had” and </a:t>
            </a:r>
            <a:br>
              <a:rPr lang="en-US" sz="1100" dirty="0" smtClean="0"/>
            </a:br>
            <a:r>
              <a:rPr lang="en-US" sz="1100" dirty="0" smtClean="0"/>
              <a:t>the “Virtual High School Interview” </a:t>
            </a:r>
            <a:br>
              <a:rPr lang="en-US" sz="1100" dirty="0" smtClean="0"/>
            </a:br>
            <a:r>
              <a:rPr lang="en-US" sz="1100" dirty="0" smtClean="0"/>
              <a:t>video. Use details from the story and </a:t>
            </a:r>
            <a:br>
              <a:rPr lang="en-US" sz="1100" dirty="0" smtClean="0"/>
            </a:br>
            <a:r>
              <a:rPr lang="en-US" sz="1100" dirty="0" smtClean="0"/>
              <a:t>the video to support your answer. </a:t>
            </a:r>
            <a:r>
              <a:rPr lang="en-US" sz="1100" dirty="0" smtClean="0">
                <a:latin typeface="Calibri"/>
              </a:rPr>
              <a:t> </a:t>
            </a:r>
          </a:p>
          <a:p>
            <a:pPr marL="228600" indent="-228600">
              <a:buFont typeface="+mj-lt"/>
              <a:buAutoNum type="arabicPeriod"/>
            </a:pPr>
            <a:endParaRPr lang="en-US" sz="1100" dirty="0" smtClean="0">
              <a:latin typeface="Calibri"/>
            </a:endParaRPr>
          </a:p>
          <a:p>
            <a:pPr marL="228600" indent="-228600">
              <a:buFont typeface="+mj-lt"/>
              <a:buAutoNum type="arabicPeriod"/>
            </a:pPr>
            <a:r>
              <a:rPr lang="en-US" sz="1100" dirty="0" smtClean="0"/>
              <a:t>What do the statistics from “Keeping </a:t>
            </a:r>
            <a:br>
              <a:rPr lang="en-US" sz="1100" dirty="0" smtClean="0"/>
            </a:br>
            <a:r>
              <a:rPr lang="en-US" sz="1100" dirty="0" smtClean="0"/>
              <a:t>Pace with K–12 Online Learning” </a:t>
            </a:r>
            <a:br>
              <a:rPr lang="en-US" sz="1100" dirty="0" smtClean="0"/>
            </a:br>
            <a:r>
              <a:rPr lang="en-US" sz="1100" dirty="0" smtClean="0"/>
              <a:t>suggest about the current trends of </a:t>
            </a:r>
            <a:br>
              <a:rPr lang="en-US" sz="1100" dirty="0" smtClean="0"/>
            </a:br>
            <a:r>
              <a:rPr lang="en-US" sz="1100" dirty="0" smtClean="0"/>
              <a:t>virtual schools in the U.S.? Use details </a:t>
            </a:r>
            <a:br>
              <a:rPr lang="en-US" sz="1100" dirty="0" smtClean="0"/>
            </a:br>
            <a:r>
              <a:rPr lang="en-US" sz="1100" dirty="0" smtClean="0"/>
              <a:t>from the charts to support your answer. </a:t>
            </a:r>
          </a:p>
          <a:p>
            <a:pPr marL="228600" lvl="0" indent="-228600">
              <a:buFont typeface="+mj-lt"/>
              <a:buAutoNum type="arabicPeriod"/>
            </a:pPr>
            <a:endParaRPr lang="en-US" sz="1100" dirty="0" smtClean="0">
              <a:latin typeface="Calibri"/>
            </a:endParaRPr>
          </a:p>
          <a:p>
            <a:pPr marL="228600" indent="-228600">
              <a:buFont typeface="+mj-lt"/>
              <a:buAutoNum type="arabicPeriod"/>
            </a:pPr>
            <a:endParaRPr lang="en-US" sz="1100" dirty="0" smtClean="0"/>
          </a:p>
          <a:p>
            <a:pPr marL="228600" indent="-228600">
              <a:buFont typeface="+mj-lt"/>
              <a:buAutoNum type="arabicPeriod"/>
            </a:pPr>
            <a:endParaRPr lang="en-US" sz="1100" dirty="0" smtClean="0"/>
          </a:p>
          <a:p>
            <a:pPr marL="228600" indent="-228600">
              <a:buFont typeface="+mj-lt"/>
              <a:buAutoNum type="arabicPeriod"/>
            </a:pPr>
            <a:endParaRPr lang="en-US" sz="1100" dirty="0" smtClean="0"/>
          </a:p>
          <a:p>
            <a:pPr marL="228600" indent="-228600">
              <a:buFont typeface="+mj-lt"/>
              <a:buAutoNum type="arabicPeriod"/>
            </a:pPr>
            <a:endParaRPr lang="en-US" sz="1100" dirty="0" smtClean="0"/>
          </a:p>
          <a:p>
            <a:pPr marL="228600" indent="-228600">
              <a:buFont typeface="+mj-lt"/>
              <a:buAutoNum type="arabicPeriod"/>
            </a:pPr>
            <a:r>
              <a:rPr lang="en-US" sz="1100" dirty="0" smtClean="0"/>
              <a:t>Explain how the information presented </a:t>
            </a:r>
            <a:br>
              <a:rPr lang="en-US" sz="1100" dirty="0" smtClean="0"/>
            </a:br>
            <a:r>
              <a:rPr lang="en-US" sz="1100" dirty="0" smtClean="0"/>
              <a:t>in the “Virtual High School Interview”</a:t>
            </a:r>
            <a:br>
              <a:rPr lang="en-US" sz="1100" dirty="0" smtClean="0"/>
            </a:br>
            <a:r>
              <a:rPr lang="en-US" sz="1100" dirty="0" smtClean="0"/>
              <a:t> video and the article “Virtual Schools</a:t>
            </a:r>
            <a:br>
              <a:rPr lang="en-US" sz="1100" dirty="0" smtClean="0"/>
            </a:br>
            <a:r>
              <a:rPr lang="en-US" sz="1100" dirty="0" smtClean="0"/>
              <a:t> Not for Everyone” differs from the information in the research statistics? Support your answers with details from </a:t>
            </a:r>
            <a:br>
              <a:rPr lang="en-US" sz="1100" dirty="0" smtClean="0"/>
            </a:br>
            <a:r>
              <a:rPr lang="en-US" sz="1100" dirty="0" smtClean="0"/>
              <a:t>the video and the articles. </a:t>
            </a:r>
          </a:p>
          <a:p>
            <a:r>
              <a:rPr lang="en-US" sz="1100" b="1" dirty="0" smtClean="0">
                <a:latin typeface="Calibri"/>
              </a:rPr>
              <a:t> </a:t>
            </a:r>
            <a:br>
              <a:rPr lang="en-US" sz="1100" b="1" dirty="0" smtClean="0">
                <a:latin typeface="Calibri"/>
              </a:rPr>
            </a:br>
            <a:r>
              <a:rPr lang="en-US" sz="1100" b="1" dirty="0" smtClean="0">
                <a:latin typeface="Calibri"/>
              </a:rPr>
              <a:t>Part </a:t>
            </a:r>
            <a:r>
              <a:rPr lang="en-US" sz="1100" b="1" dirty="0">
                <a:latin typeface="Calibri"/>
              </a:rPr>
              <a:t>2 </a:t>
            </a:r>
            <a:r>
              <a:rPr lang="en-US" sz="1100" dirty="0">
                <a:latin typeface="Calibri"/>
              </a:rPr>
              <a:t>(85 minutes)</a:t>
            </a:r>
            <a:endParaRPr lang="en-US" sz="1100" dirty="0" smtClean="0">
              <a:latin typeface="Calibri"/>
            </a:endParaRPr>
          </a:p>
          <a:p>
            <a:r>
              <a:rPr lang="en-US" sz="1100" dirty="0" smtClean="0"/>
              <a:t>You will now have 85 minutes to review your notes and sources, and to plan, draft, and revise your essay. You may also refer to the answers you wrote to the questions in part 1, but you cannot change those answers. Now read your assignment and the information about how your essay will be scored, then begin your work.</a:t>
            </a:r>
          </a:p>
          <a:p>
            <a:r>
              <a:rPr lang="en-US" sz="1100" dirty="0" smtClean="0">
                <a:latin typeface="Calibri"/>
              </a:rPr>
              <a:t> </a:t>
            </a:r>
            <a:endParaRPr lang="en-US" sz="1100" dirty="0">
              <a:latin typeface="Calibri"/>
            </a:endParaRPr>
          </a:p>
          <a:p>
            <a:r>
              <a:rPr lang="en-US" sz="1100" b="1" dirty="0">
                <a:latin typeface="Calibri"/>
              </a:rPr>
              <a:t>Your Assignment</a:t>
            </a:r>
            <a:endParaRPr lang="en-US" sz="1100" dirty="0" smtClean="0">
              <a:latin typeface="Calibri"/>
            </a:endParaRPr>
          </a:p>
          <a:p>
            <a:r>
              <a:rPr lang="en-US" sz="1100" dirty="0" smtClean="0"/>
              <a:t>Your parents are considering having you attend a virtual high school. Write an argumentative essay explaining why you agree or disagree with this idea. Support your claim with evidence from what you have read and viewed. </a:t>
            </a:r>
            <a:endParaRPr lang="en-US" sz="1100" dirty="0"/>
          </a:p>
        </p:txBody>
      </p:sp>
    </p:spTree>
    <p:extLst>
      <p:ext uri="{BB962C8B-B14F-4D97-AF65-F5344CB8AC3E}">
        <p14:creationId xmlns:p14="http://schemas.microsoft.com/office/powerpoint/2010/main" val="761829608"/>
      </p:ext>
    </p:extLst>
  </p:cSld>
  <p:clrMapOvr>
    <a:masterClrMapping/>
  </p:clrMapOvr>
  <mc:AlternateContent xmlns:mc="http://schemas.openxmlformats.org/markup-compatibility/2006" xmlns:p14="http://schemas.microsoft.com/office/powerpoint/2010/main">
    <mc:Choice Requires="p14">
      <p:transition spd="slow" p14:dur="2000" advTm="52783"/>
    </mc:Choice>
    <mc:Fallback xmlns="">
      <p:transition xmlns:p14="http://schemas.microsoft.com/office/powerpoint/2010/main" spd="slow" advTm="52783"/>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Technology-Enabled</a:t>
            </a:r>
            <a:br>
              <a:rPr lang="en-US" dirty="0" smtClean="0"/>
            </a:br>
            <a:endParaRPr lang="en-US" dirty="0"/>
          </a:p>
        </p:txBody>
      </p:sp>
      <p:grpSp>
        <p:nvGrpSpPr>
          <p:cNvPr id="4" name="Group 3"/>
          <p:cNvGrpSpPr/>
          <p:nvPr/>
        </p:nvGrpSpPr>
        <p:grpSpPr>
          <a:xfrm>
            <a:off x="696164" y="1417638"/>
            <a:ext cx="7990636" cy="4411662"/>
            <a:chOff x="696164" y="1417638"/>
            <a:chExt cx="7990636" cy="4411662"/>
          </a:xfrm>
        </p:grpSpPr>
        <p:sp>
          <p:nvSpPr>
            <p:cNvPr id="6" name="Content Placeholder 4"/>
            <p:cNvSpPr txBox="1">
              <a:spLocks/>
            </p:cNvSpPr>
            <p:nvPr/>
          </p:nvSpPr>
          <p:spPr>
            <a:xfrm>
              <a:off x="696164" y="1417638"/>
              <a:ext cx="7990636" cy="4411662"/>
            </a:xfrm>
            <a:prstGeom prst="rect">
              <a:avLst/>
            </a:prstGeom>
            <a:solidFill>
              <a:srgbClr val="F4FFD5"/>
            </a:solidFill>
            <a:ln>
              <a:solidFill>
                <a:schemeClr val="bg1">
                  <a:lumMod val="50000"/>
                </a:schemeClr>
              </a:solidFill>
            </a:ln>
            <a:effectLst>
              <a:outerShdw blurRad="50800" dist="38100" dir="2700000" algn="tl" rotWithShape="0">
                <a:srgbClr val="000000">
                  <a:alpha val="43000"/>
                </a:srgbClr>
              </a:outerShdw>
            </a:effectLst>
          </p:spPr>
          <p:txBody>
            <a:bodyPr vert="horz" lIns="182880" tIns="91440" rIns="182880" bIns="91440" rtlCol="0" anchor="t" anchorCtr="0">
              <a:noAutofit/>
            </a:bodyPr>
            <a:lstStyle/>
            <a:p>
              <a:pPr marL="571500">
                <a:lnSpc>
                  <a:spcPct val="110000"/>
                </a:lnSpc>
              </a:pPr>
              <a:endParaRPr lang="en-US" sz="1600" dirty="0" smtClean="0">
                <a:latin typeface="Calibri"/>
                <a:cs typeface="Calibri"/>
              </a:endParaRPr>
            </a:p>
          </p:txBody>
        </p:sp>
        <p:sp>
          <p:nvSpPr>
            <p:cNvPr id="7" name="Rectangle 6"/>
            <p:cNvSpPr/>
            <p:nvPr/>
          </p:nvSpPr>
          <p:spPr>
            <a:xfrm>
              <a:off x="787400" y="1518394"/>
              <a:ext cx="7594600" cy="529119"/>
            </a:xfrm>
            <a:prstGeom prst="rect">
              <a:avLst/>
            </a:prstGeom>
          </p:spPr>
          <p:txBody>
            <a:bodyPr wrap="square">
              <a:spAutoFit/>
            </a:bodyPr>
            <a:lstStyle/>
            <a:p>
              <a:pPr>
                <a:lnSpc>
                  <a:spcPct val="110000"/>
                </a:lnSpc>
              </a:pPr>
              <a:r>
                <a:rPr lang="en-US" sz="1300" dirty="0" smtClean="0">
                  <a:latin typeface="Calibri"/>
                  <a:cs typeface="Calibri"/>
                </a:rPr>
                <a:t>Brianna is running for class president. She needs to give a speech to the 4th grade class.  </a:t>
              </a:r>
              <a:br>
                <a:rPr lang="en-US" sz="1300" dirty="0" smtClean="0">
                  <a:latin typeface="Calibri"/>
                  <a:cs typeface="Calibri"/>
                </a:rPr>
              </a:br>
              <a:r>
                <a:rPr lang="en-US" sz="1300" dirty="0" smtClean="0">
                  <a:latin typeface="Calibri"/>
                  <a:cs typeface="Calibri"/>
                </a:rPr>
                <a:t>Listen to the draft of her speech and then answer the questions that follow.</a:t>
              </a:r>
            </a:p>
          </p:txBody>
        </p:sp>
        <p:sp>
          <p:nvSpPr>
            <p:cNvPr id="8" name="Rectangle 7"/>
            <p:cNvSpPr/>
            <p:nvPr/>
          </p:nvSpPr>
          <p:spPr>
            <a:xfrm>
              <a:off x="787400" y="2127994"/>
              <a:ext cx="7594600" cy="1409360"/>
            </a:xfrm>
            <a:prstGeom prst="rect">
              <a:avLst/>
            </a:prstGeom>
          </p:spPr>
          <p:txBody>
            <a:bodyPr wrap="square">
              <a:spAutoFit/>
            </a:bodyPr>
            <a:lstStyle/>
            <a:p>
              <a:pPr marL="571500">
                <a:lnSpc>
                  <a:spcPct val="110000"/>
                </a:lnSpc>
              </a:pPr>
              <a:r>
                <a:rPr lang="en-US" sz="1300" i="1" dirty="0" smtClean="0">
                  <a:latin typeface="Calibri"/>
                  <a:cs typeface="Calibri"/>
                </a:rPr>
                <a:t>(Test-takers listen to an audio version of the following speech.)</a:t>
              </a:r>
            </a:p>
            <a:p>
              <a:pPr marL="571500">
                <a:lnSpc>
                  <a:spcPct val="110000"/>
                </a:lnSpc>
              </a:pPr>
              <a:r>
                <a:rPr lang="en-US" sz="1300" dirty="0" smtClean="0">
                  <a:latin typeface="Calibri"/>
                  <a:cs typeface="Calibri"/>
                </a:rPr>
                <a:t>“Hi, My name is Brianna.  I am running for class president, and I hope you will vote for me. You know many of my friends said they would. I am involved in many activities, including track and theater. If I am elected, I will hold several fundraisers so that all students in the 4th grade can go on a trip at the end of the year. Also, we can donate a portion of the money to a charity of our choice. If you want a class president who will work hard for you and listen to your needs, please vote for me next week!”</a:t>
              </a:r>
            </a:p>
          </p:txBody>
        </p:sp>
      </p:grpSp>
      <p:grpSp>
        <p:nvGrpSpPr>
          <p:cNvPr id="5" name="Group 4"/>
          <p:cNvGrpSpPr/>
          <p:nvPr/>
        </p:nvGrpSpPr>
        <p:grpSpPr>
          <a:xfrm>
            <a:off x="787400" y="3791694"/>
            <a:ext cx="7594600" cy="1955460"/>
            <a:chOff x="787400" y="3791694"/>
            <a:chExt cx="7594600" cy="1955460"/>
          </a:xfrm>
        </p:grpSpPr>
        <p:sp>
          <p:nvSpPr>
            <p:cNvPr id="9" name="Rectangle 8"/>
            <p:cNvSpPr/>
            <p:nvPr/>
          </p:nvSpPr>
          <p:spPr>
            <a:xfrm>
              <a:off x="787400" y="3791694"/>
              <a:ext cx="7594600" cy="529119"/>
            </a:xfrm>
            <a:prstGeom prst="rect">
              <a:avLst/>
            </a:prstGeom>
          </p:spPr>
          <p:txBody>
            <a:bodyPr wrap="square">
              <a:spAutoFit/>
            </a:bodyPr>
            <a:lstStyle/>
            <a:p>
              <a:pPr>
                <a:lnSpc>
                  <a:spcPct val="110000"/>
                </a:lnSpc>
              </a:pPr>
              <a:r>
                <a:rPr lang="en-US" sz="1300" dirty="0" smtClean="0">
                  <a:latin typeface="Calibri"/>
                  <a:cs typeface="Calibri"/>
                </a:rPr>
                <a:t>This speech needs to be revised before the student presents it. </a:t>
              </a:r>
              <a:br>
                <a:rPr lang="en-US" sz="1300" dirty="0" smtClean="0">
                  <a:latin typeface="Calibri"/>
                  <a:cs typeface="Calibri"/>
                </a:rPr>
              </a:br>
              <a:r>
                <a:rPr lang="en-US" sz="1300" dirty="0" smtClean="0">
                  <a:latin typeface="Calibri"/>
                  <a:cs typeface="Calibri"/>
                </a:rPr>
                <a:t>Which sentence should be omitted to improve the speech.</a:t>
              </a:r>
            </a:p>
          </p:txBody>
        </p:sp>
        <p:sp>
          <p:nvSpPr>
            <p:cNvPr id="10" name="Rectangle 9"/>
            <p:cNvSpPr/>
            <p:nvPr/>
          </p:nvSpPr>
          <p:spPr>
            <a:xfrm>
              <a:off x="787400" y="4337794"/>
              <a:ext cx="7594600" cy="1409360"/>
            </a:xfrm>
            <a:prstGeom prst="rect">
              <a:avLst/>
            </a:prstGeom>
          </p:spPr>
          <p:txBody>
            <a:bodyPr wrap="square">
              <a:spAutoFit/>
            </a:bodyPr>
            <a:lstStyle/>
            <a:p>
              <a:pPr marL="571500">
                <a:lnSpc>
                  <a:spcPct val="110000"/>
                </a:lnSpc>
              </a:pPr>
              <a:r>
                <a:rPr lang="en-US" sz="1300" dirty="0" smtClean="0">
                  <a:latin typeface="Calibri"/>
                  <a:cs typeface="Calibri"/>
                </a:rPr>
                <a:t>A.  I am running for class president, and I hope you will vote for me.</a:t>
              </a:r>
            </a:p>
            <a:p>
              <a:pPr marL="571500">
                <a:lnSpc>
                  <a:spcPct val="110000"/>
                </a:lnSpc>
              </a:pPr>
              <a:r>
                <a:rPr lang="en-US" sz="1300" dirty="0" smtClean="0">
                  <a:latin typeface="Calibri"/>
                  <a:cs typeface="Calibri"/>
                </a:rPr>
                <a:t>B.  You know many of my friends said they would.</a:t>
              </a:r>
            </a:p>
            <a:p>
              <a:pPr marL="571500">
                <a:lnSpc>
                  <a:spcPct val="110000"/>
                </a:lnSpc>
              </a:pPr>
              <a:r>
                <a:rPr lang="en-US" sz="1300" dirty="0" smtClean="0">
                  <a:latin typeface="Calibri"/>
                  <a:cs typeface="Calibri"/>
                </a:rPr>
                <a:t>C.  If I am elected, I will hold several fundraisers so that all students in the 4th grade can go on </a:t>
              </a:r>
              <a:br>
                <a:rPr lang="en-US" sz="1300" dirty="0" smtClean="0">
                  <a:latin typeface="Calibri"/>
                  <a:cs typeface="Calibri"/>
                </a:rPr>
              </a:br>
              <a:r>
                <a:rPr lang="en-US" sz="1300" dirty="0" smtClean="0">
                  <a:latin typeface="Calibri"/>
                  <a:cs typeface="Calibri"/>
                </a:rPr>
                <a:t>      a trip at the end of the year.</a:t>
              </a:r>
            </a:p>
            <a:p>
              <a:pPr marL="571500">
                <a:lnSpc>
                  <a:spcPct val="110000"/>
                </a:lnSpc>
              </a:pPr>
              <a:r>
                <a:rPr lang="en-US" sz="1300" dirty="0" smtClean="0">
                  <a:latin typeface="Calibri"/>
                  <a:cs typeface="Calibri"/>
                </a:rPr>
                <a:t>D.  If you want a class president who will work hard for you and listen to your needs, please </a:t>
              </a:r>
              <a:br>
                <a:rPr lang="en-US" sz="1300" dirty="0" smtClean="0">
                  <a:latin typeface="Calibri"/>
                  <a:cs typeface="Calibri"/>
                </a:rPr>
              </a:br>
              <a:r>
                <a:rPr lang="en-US" sz="1300" dirty="0" smtClean="0">
                  <a:latin typeface="Calibri"/>
                  <a:cs typeface="Calibri"/>
                </a:rPr>
                <a:t>      vote for me next week!”</a:t>
              </a:r>
            </a:p>
          </p:txBody>
        </p:sp>
      </p:grpSp>
      <p:sp>
        <p:nvSpPr>
          <p:cNvPr id="11" name="Rectangle 10"/>
          <p:cNvSpPr/>
          <p:nvPr/>
        </p:nvSpPr>
        <p:spPr>
          <a:xfrm>
            <a:off x="1401909" y="823863"/>
            <a:ext cx="6340210" cy="400110"/>
          </a:xfrm>
          <a:prstGeom prst="rect">
            <a:avLst/>
          </a:prstGeom>
        </p:spPr>
        <p:txBody>
          <a:bodyPr wrap="none">
            <a:spAutoFit/>
          </a:bodyPr>
          <a:lstStyle/>
          <a:p>
            <a:pPr algn="ctr"/>
            <a:r>
              <a:rPr lang="en-US" sz="2000" i="1" dirty="0" smtClean="0"/>
              <a:t>Selected or Constructed Responses that include Multimedia</a:t>
            </a:r>
            <a:endParaRPr lang="en-US" sz="2000" dirty="0"/>
          </a:p>
        </p:txBody>
      </p:sp>
    </p:spTree>
    <p:custDataLst>
      <p:tags r:id="rId1"/>
    </p:custDataLst>
    <p:extLst>
      <p:ext uri="{BB962C8B-B14F-4D97-AF65-F5344CB8AC3E}">
        <p14:creationId xmlns:p14="http://schemas.microsoft.com/office/powerpoint/2010/main" val="3671374821"/>
      </p:ext>
    </p:extLst>
  </p:cSld>
  <p:clrMapOvr>
    <a:masterClrMapping/>
  </p:clrMapOvr>
  <mc:AlternateContent xmlns:mc="http://schemas.openxmlformats.org/markup-compatibility/2006" xmlns:p14="http://schemas.microsoft.com/office/powerpoint/2010/main">
    <mc:Choice Requires="p14">
      <p:transition spd="slow" p14:dur="2000" advTm="68633"/>
    </mc:Choice>
    <mc:Fallback xmlns="">
      <p:transition xmlns:p14="http://schemas.microsoft.com/office/powerpoint/2010/main" spd="slow" advTm="6863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Item Analysis</a:t>
            </a:r>
            <a:endParaRPr lang="en-US" dirty="0"/>
          </a:p>
        </p:txBody>
      </p:sp>
      <p:sp>
        <p:nvSpPr>
          <p:cNvPr id="3" name="Content Placeholder 2"/>
          <p:cNvSpPr>
            <a:spLocks noGrp="1"/>
          </p:cNvSpPr>
          <p:nvPr>
            <p:ph idx="1"/>
          </p:nvPr>
        </p:nvSpPr>
        <p:spPr/>
        <p:txBody>
          <a:bodyPr/>
          <a:lstStyle/>
          <a:p>
            <a:r>
              <a:rPr lang="en-US" dirty="0" smtClean="0"/>
              <a:t>Explore the assessment samples from the assessment your state adopted</a:t>
            </a:r>
          </a:p>
          <a:p>
            <a:r>
              <a:rPr lang="en-US" dirty="0" smtClean="0"/>
              <a:t>As you explore the assessment items, choose a few items or tasks to analyze</a:t>
            </a:r>
          </a:p>
          <a:p>
            <a:r>
              <a:rPr lang="en-US" dirty="0" smtClean="0"/>
              <a:t>Fill out the graphic organizer to determine: </a:t>
            </a:r>
          </a:p>
          <a:p>
            <a:pPr lvl="1"/>
            <a:r>
              <a:rPr lang="en-US" dirty="0" smtClean="0"/>
              <a:t>What is the task or item you chose?</a:t>
            </a:r>
          </a:p>
          <a:p>
            <a:pPr lvl="1"/>
            <a:r>
              <a:rPr lang="en-US" dirty="0" smtClean="0"/>
              <a:t>What type of question is the item or task?</a:t>
            </a:r>
          </a:p>
          <a:p>
            <a:pPr lvl="1"/>
            <a:r>
              <a:rPr lang="en-US" dirty="0" smtClean="0"/>
              <a:t>What are the characteristics of the item or task?</a:t>
            </a:r>
            <a:endParaRPr lang="en-US" dirty="0"/>
          </a:p>
        </p:txBody>
      </p:sp>
    </p:spTree>
    <p:extLst>
      <p:ext uri="{BB962C8B-B14F-4D97-AF65-F5344CB8AC3E}">
        <p14:creationId xmlns:p14="http://schemas.microsoft.com/office/powerpoint/2010/main" val="224403919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lstStyle/>
          <a:p>
            <a:r>
              <a:rPr lang="en-US" dirty="0" smtClean="0"/>
              <a:t>As you explore the items, think about how these questions assess items at the deeper levels of DOK</a:t>
            </a:r>
          </a:p>
          <a:p>
            <a:r>
              <a:rPr lang="en-US" dirty="0" smtClean="0"/>
              <a:t>Think about the skills that students will need in order to be able to be successful on those assessment items</a:t>
            </a:r>
            <a:endParaRPr lang="en-US" dirty="0"/>
          </a:p>
        </p:txBody>
      </p:sp>
    </p:spTree>
    <p:extLst>
      <p:ext uri="{BB962C8B-B14F-4D97-AF65-F5344CB8AC3E}">
        <p14:creationId xmlns:p14="http://schemas.microsoft.com/office/powerpoint/2010/main" val="171370452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and Objectives</a:t>
            </a:r>
            <a:endParaRPr lang="en-US" dirty="0"/>
          </a:p>
        </p:txBody>
      </p:sp>
      <p:sp>
        <p:nvSpPr>
          <p:cNvPr id="3" name="Content Placeholder 2"/>
          <p:cNvSpPr>
            <a:spLocks noGrp="1"/>
          </p:cNvSpPr>
          <p:nvPr>
            <p:ph idx="1"/>
          </p:nvPr>
        </p:nvSpPr>
        <p:spPr/>
        <p:txBody>
          <a:bodyPr/>
          <a:lstStyle/>
          <a:p>
            <a:r>
              <a:rPr lang="en-US" dirty="0" smtClean="0"/>
              <a:t>Determine the structural features of the ELA anchor standards and grade-level math standards in order to determine important skills</a:t>
            </a:r>
          </a:p>
          <a:p>
            <a:r>
              <a:rPr lang="en-US" dirty="0" smtClean="0"/>
              <a:t>Explore practice common core assessment items in order to determine their features and characteristics</a:t>
            </a:r>
          </a:p>
          <a:p>
            <a:r>
              <a:rPr lang="en-US" dirty="0" smtClean="0"/>
              <a:t>Practice developing a performance-based task</a:t>
            </a:r>
            <a:endParaRPr lang="en-US" dirty="0"/>
          </a:p>
        </p:txBody>
      </p:sp>
    </p:spTree>
    <p:extLst>
      <p:ext uri="{BB962C8B-B14F-4D97-AF65-F5344CB8AC3E}">
        <p14:creationId xmlns:p14="http://schemas.microsoft.com/office/powerpoint/2010/main" val="11668032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Core Assessment Analysis</a:t>
            </a:r>
            <a:endParaRPr lang="en-US" dirty="0"/>
          </a:p>
        </p:txBody>
      </p:sp>
      <p:sp>
        <p:nvSpPr>
          <p:cNvPr id="3" name="Content Placeholder 2"/>
          <p:cNvSpPr>
            <a:spLocks noGrp="1"/>
          </p:cNvSpPr>
          <p:nvPr>
            <p:ph idx="1"/>
          </p:nvPr>
        </p:nvSpPr>
        <p:spPr>
          <a:xfrm>
            <a:off x="269072" y="1565460"/>
            <a:ext cx="8727660" cy="5119825"/>
          </a:xfrm>
        </p:spPr>
        <p:txBody>
          <a:bodyPr>
            <a:normAutofit fontScale="85000" lnSpcReduction="20000"/>
          </a:bodyPr>
          <a:lstStyle/>
          <a:p>
            <a:pPr marL="0" indent="0">
              <a:buNone/>
            </a:pPr>
            <a:r>
              <a:rPr lang="en-US" dirty="0" smtClean="0">
                <a:solidFill>
                  <a:schemeClr val="accent3"/>
                </a:solidFill>
              </a:rPr>
              <a:t>California: </a:t>
            </a:r>
          </a:p>
          <a:p>
            <a:pPr marL="0" indent="0">
              <a:buNone/>
            </a:pPr>
            <a:r>
              <a:rPr lang="en-US" dirty="0" smtClean="0"/>
              <a:t>Smarter Balanced Assessment Consortium (SBAC)</a:t>
            </a:r>
          </a:p>
          <a:p>
            <a:pPr marL="0" indent="0">
              <a:buNone/>
            </a:pPr>
            <a:r>
              <a:rPr lang="en-US" dirty="0" smtClean="0">
                <a:hlinkClick r:id="rId2"/>
              </a:rPr>
              <a:t>http://www.smarterbalanced.org/</a:t>
            </a:r>
            <a:endParaRPr lang="en-US" dirty="0" smtClean="0"/>
          </a:p>
          <a:p>
            <a:pPr marL="0" indent="0">
              <a:buNone/>
            </a:pPr>
            <a:endParaRPr lang="en-US" dirty="0" smtClean="0"/>
          </a:p>
          <a:p>
            <a:pPr marL="0" indent="0">
              <a:buNone/>
            </a:pPr>
            <a:r>
              <a:rPr lang="en-US" dirty="0" smtClean="0">
                <a:solidFill>
                  <a:srgbClr val="FFCC00"/>
                </a:solidFill>
              </a:rPr>
              <a:t>Illinois: </a:t>
            </a:r>
          </a:p>
          <a:p>
            <a:pPr marL="0" indent="0">
              <a:buNone/>
            </a:pPr>
            <a:r>
              <a:rPr lang="en-US" dirty="0" smtClean="0"/>
              <a:t>Partnership for Assessment of Readiness for College and Careers (PARCC)</a:t>
            </a:r>
          </a:p>
          <a:p>
            <a:pPr marL="0" indent="0">
              <a:buNone/>
            </a:pPr>
            <a:r>
              <a:rPr lang="en-US" dirty="0" smtClean="0">
                <a:hlinkClick r:id="rId3"/>
              </a:rPr>
              <a:t>http://www.parcconline.org/parcc-assessment</a:t>
            </a:r>
            <a:endParaRPr lang="en-US" dirty="0" smtClean="0"/>
          </a:p>
          <a:p>
            <a:pPr marL="0" indent="0">
              <a:buNone/>
            </a:pPr>
            <a:endParaRPr lang="en-US" dirty="0" smtClean="0"/>
          </a:p>
          <a:p>
            <a:pPr marL="0" indent="0">
              <a:buNone/>
            </a:pPr>
            <a:r>
              <a:rPr lang="en-US" dirty="0" smtClean="0">
                <a:solidFill>
                  <a:srgbClr val="FF0000"/>
                </a:solidFill>
              </a:rPr>
              <a:t>Utah: </a:t>
            </a:r>
            <a:endParaRPr lang="en-US" dirty="0">
              <a:solidFill>
                <a:srgbClr val="FF0000"/>
              </a:solidFill>
            </a:endParaRPr>
          </a:p>
          <a:p>
            <a:pPr marL="0" indent="0">
              <a:buNone/>
            </a:pPr>
            <a:r>
              <a:rPr lang="en-US" dirty="0" smtClean="0"/>
              <a:t>Student Assessment of Growth and Excellence (SAGE)</a:t>
            </a:r>
          </a:p>
          <a:p>
            <a:pPr marL="0" indent="0">
              <a:buNone/>
            </a:pPr>
            <a:r>
              <a:rPr lang="en-US" dirty="0" smtClean="0">
                <a:hlinkClick r:id="rId4"/>
              </a:rPr>
              <a:t>http://tooeleschools.org/SitePages/Home.aspx</a:t>
            </a:r>
            <a:endParaRPr lang="en-US" dirty="0"/>
          </a:p>
          <a:p>
            <a:pPr marL="0" indent="0">
              <a:buNone/>
            </a:pPr>
            <a:endParaRPr lang="en-US" dirty="0"/>
          </a:p>
        </p:txBody>
      </p:sp>
    </p:spTree>
    <p:extLst>
      <p:ext uri="{BB962C8B-B14F-4D97-AF65-F5344CB8AC3E}">
        <p14:creationId xmlns:p14="http://schemas.microsoft.com/office/powerpoint/2010/main" val="161495357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7</a:t>
            </a:r>
            <a:r>
              <a:rPr lang="en-US" baseline="30000" dirty="0" smtClean="0"/>
              <a:t>th</a:t>
            </a:r>
            <a:r>
              <a:rPr lang="en-US" dirty="0" smtClean="0"/>
              <a:t> Grade Math: Task Overview</a:t>
            </a:r>
            <a:endParaRPr lang="en-US" dirty="0"/>
          </a:p>
        </p:txBody>
      </p:sp>
      <p:pic>
        <p:nvPicPr>
          <p:cNvPr id="4" name="Content Placeholder 3" descr="7th Grade Math Performance Task Overview.tiff"/>
          <p:cNvPicPr>
            <a:picLocks noGrp="1" noChangeAspect="1"/>
          </p:cNvPicPr>
          <p:nvPr>
            <p:ph idx="1"/>
          </p:nvPr>
        </p:nvPicPr>
        <p:blipFill>
          <a:blip r:embed="rId2">
            <a:extLst>
              <a:ext uri="{28A0092B-C50C-407E-A947-70E740481C1C}">
                <a14:useLocalDpi xmlns:a14="http://schemas.microsoft.com/office/drawing/2010/main" val="0"/>
              </a:ext>
            </a:extLst>
          </a:blip>
          <a:srcRect l="2112" r="2112"/>
          <a:stretch>
            <a:fillRect/>
          </a:stretch>
        </p:blipFill>
        <p:spPr>
          <a:xfrm>
            <a:off x="36313" y="1417638"/>
            <a:ext cx="9107687" cy="5008877"/>
          </a:xfrm>
        </p:spPr>
      </p:pic>
    </p:spTree>
    <p:extLst>
      <p:ext uri="{BB962C8B-B14F-4D97-AF65-F5344CB8AC3E}">
        <p14:creationId xmlns:p14="http://schemas.microsoft.com/office/powerpoint/2010/main" val="95937211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Part A</a:t>
            </a:r>
            <a:endParaRPr lang="en-US" dirty="0"/>
          </a:p>
        </p:txBody>
      </p:sp>
      <p:pic>
        <p:nvPicPr>
          <p:cNvPr id="4" name="Content Placeholder 3" descr="7th Grade Math Performance Task Part A.tiff"/>
          <p:cNvPicPr>
            <a:picLocks noGrp="1" noChangeAspect="1"/>
          </p:cNvPicPr>
          <p:nvPr>
            <p:ph idx="1"/>
          </p:nvPr>
        </p:nvPicPr>
        <p:blipFill>
          <a:blip r:embed="rId2">
            <a:extLst>
              <a:ext uri="{28A0092B-C50C-407E-A947-70E740481C1C}">
                <a14:useLocalDpi xmlns:a14="http://schemas.microsoft.com/office/drawing/2010/main" val="0"/>
              </a:ext>
            </a:extLst>
          </a:blip>
          <a:srcRect t="4229" b="4229"/>
          <a:stretch>
            <a:fillRect/>
          </a:stretch>
        </p:blipFill>
        <p:spPr>
          <a:xfrm>
            <a:off x="-147358" y="1417638"/>
            <a:ext cx="9291358" cy="5109889"/>
          </a:xfrm>
        </p:spPr>
      </p:pic>
    </p:spTree>
    <p:extLst>
      <p:ext uri="{BB962C8B-B14F-4D97-AF65-F5344CB8AC3E}">
        <p14:creationId xmlns:p14="http://schemas.microsoft.com/office/powerpoint/2010/main" val="228177301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Part B</a:t>
            </a:r>
            <a:endParaRPr lang="en-US" dirty="0"/>
          </a:p>
        </p:txBody>
      </p:sp>
      <p:pic>
        <p:nvPicPr>
          <p:cNvPr id="4" name="Content Placeholder 3" descr="7th Grade Performance Task Part B.tiff"/>
          <p:cNvPicPr>
            <a:picLocks noGrp="1" noChangeAspect="1"/>
          </p:cNvPicPr>
          <p:nvPr>
            <p:ph idx="1"/>
          </p:nvPr>
        </p:nvPicPr>
        <p:blipFill rotWithShape="1">
          <a:blip r:embed="rId2">
            <a:extLst>
              <a:ext uri="{28A0092B-C50C-407E-A947-70E740481C1C}">
                <a14:useLocalDpi xmlns:a14="http://schemas.microsoft.com/office/drawing/2010/main" val="0"/>
              </a:ext>
            </a:extLst>
          </a:blip>
          <a:srcRect l="-3629" t="5967" r="-1443" b="-7718"/>
          <a:stretch/>
        </p:blipFill>
        <p:spPr>
          <a:xfrm>
            <a:off x="659237" y="906305"/>
            <a:ext cx="7884062" cy="6294414"/>
          </a:xfrm>
        </p:spPr>
      </p:pic>
    </p:spTree>
    <p:extLst>
      <p:ext uri="{BB962C8B-B14F-4D97-AF65-F5344CB8AC3E}">
        <p14:creationId xmlns:p14="http://schemas.microsoft.com/office/powerpoint/2010/main" val="6440325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a:t>
            </a:r>
            <a:r>
              <a:rPr lang="en-US" baseline="30000" dirty="0" smtClean="0"/>
              <a:t>th</a:t>
            </a:r>
            <a:r>
              <a:rPr lang="en-US" dirty="0" smtClean="0"/>
              <a:t> Grade ELA: Task Overview</a:t>
            </a:r>
            <a:endParaRPr lang="en-US" dirty="0"/>
          </a:p>
        </p:txBody>
      </p:sp>
      <p:pic>
        <p:nvPicPr>
          <p:cNvPr id="4" name="Content Placeholder 3" descr="11th Grade ELA Performance Task Overview.tiff"/>
          <p:cNvPicPr>
            <a:picLocks noGrp="1" noChangeAspect="1"/>
          </p:cNvPicPr>
          <p:nvPr>
            <p:ph idx="1"/>
          </p:nvPr>
        </p:nvPicPr>
        <p:blipFill rotWithShape="1">
          <a:blip r:embed="rId2">
            <a:extLst>
              <a:ext uri="{28A0092B-C50C-407E-A947-70E740481C1C}">
                <a14:useLocalDpi xmlns:a14="http://schemas.microsoft.com/office/drawing/2010/main" val="0"/>
              </a:ext>
            </a:extLst>
          </a:blip>
          <a:srcRect t="-2739" b="1199"/>
          <a:stretch/>
        </p:blipFill>
        <p:spPr>
          <a:xfrm>
            <a:off x="136058" y="1417638"/>
            <a:ext cx="8897092" cy="5090427"/>
          </a:xfrm>
        </p:spPr>
      </p:pic>
    </p:spTree>
    <p:extLst>
      <p:ext uri="{BB962C8B-B14F-4D97-AF65-F5344CB8AC3E}">
        <p14:creationId xmlns:p14="http://schemas.microsoft.com/office/powerpoint/2010/main" val="408316568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Classroom Activity</a:t>
            </a:r>
            <a:endParaRPr lang="en-US" dirty="0"/>
          </a:p>
        </p:txBody>
      </p:sp>
      <p:pic>
        <p:nvPicPr>
          <p:cNvPr id="6" name="Content Placeholder 5" descr="Performance Task Overview 11 Grade ELA.tiff"/>
          <p:cNvPicPr>
            <a:picLocks noGrp="1" noChangeAspect="1"/>
          </p:cNvPicPr>
          <p:nvPr>
            <p:ph idx="1"/>
          </p:nvPr>
        </p:nvPicPr>
        <p:blipFill rotWithShape="1">
          <a:blip r:embed="rId2">
            <a:extLst>
              <a:ext uri="{28A0092B-C50C-407E-A947-70E740481C1C}">
                <a14:useLocalDpi xmlns:a14="http://schemas.microsoft.com/office/drawing/2010/main" val="0"/>
              </a:ext>
            </a:extLst>
          </a:blip>
          <a:srcRect t="668" b="526"/>
          <a:stretch/>
        </p:blipFill>
        <p:spPr>
          <a:xfrm>
            <a:off x="457200" y="1397974"/>
            <a:ext cx="7653162" cy="5340975"/>
          </a:xfrm>
        </p:spPr>
      </p:pic>
    </p:spTree>
    <p:extLst>
      <p:ext uri="{BB962C8B-B14F-4D97-AF65-F5344CB8AC3E}">
        <p14:creationId xmlns:p14="http://schemas.microsoft.com/office/powerpoint/2010/main" val="55299981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Stimuli for Classroom Activity</a:t>
            </a:r>
            <a:endParaRPr lang="en-US" dirty="0"/>
          </a:p>
        </p:txBody>
      </p:sp>
      <p:pic>
        <p:nvPicPr>
          <p:cNvPr id="4" name="Content Placeholder 3" descr="11th Grade Performance Task Stimuli (Pie Graph).tiff"/>
          <p:cNvPicPr>
            <a:picLocks noGrp="1" noChangeAspect="1"/>
          </p:cNvPicPr>
          <p:nvPr>
            <p:ph idx="1"/>
          </p:nvPr>
        </p:nvPicPr>
        <p:blipFill>
          <a:blip r:embed="rId2">
            <a:extLst>
              <a:ext uri="{28A0092B-C50C-407E-A947-70E740481C1C}">
                <a14:useLocalDpi xmlns:a14="http://schemas.microsoft.com/office/drawing/2010/main" val="0"/>
              </a:ext>
            </a:extLst>
          </a:blip>
          <a:srcRect l="1324" r="1324"/>
          <a:stretch>
            <a:fillRect/>
          </a:stretch>
        </p:blipFill>
        <p:spPr>
          <a:xfrm>
            <a:off x="255162" y="1181722"/>
            <a:ext cx="8229600" cy="4525963"/>
          </a:xfrm>
        </p:spPr>
      </p:pic>
      <p:pic>
        <p:nvPicPr>
          <p:cNvPr id="5" name="Picture 4" descr="11th Grade Performance Task Stimuli (Steam Picture).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5218" y="3193299"/>
            <a:ext cx="4978782" cy="3491538"/>
          </a:xfrm>
          <a:prstGeom prst="rect">
            <a:avLst/>
          </a:prstGeom>
        </p:spPr>
      </p:pic>
    </p:spTree>
    <p:extLst>
      <p:ext uri="{BB962C8B-B14F-4D97-AF65-F5344CB8AC3E}">
        <p14:creationId xmlns:p14="http://schemas.microsoft.com/office/powerpoint/2010/main" val="262499547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1 </a:t>
            </a:r>
            <a:endParaRPr lang="en-US" dirty="0"/>
          </a:p>
        </p:txBody>
      </p:sp>
      <p:pic>
        <p:nvPicPr>
          <p:cNvPr id="4" name="Content Placeholder 3" descr="11th Grade Performance Task Part 1 Prompt.tiff"/>
          <p:cNvPicPr>
            <a:picLocks noGrp="1" noChangeAspect="1"/>
          </p:cNvPicPr>
          <p:nvPr>
            <p:ph idx="1"/>
          </p:nvPr>
        </p:nvPicPr>
        <p:blipFill>
          <a:blip r:embed="rId2">
            <a:extLst>
              <a:ext uri="{28A0092B-C50C-407E-A947-70E740481C1C}">
                <a14:useLocalDpi xmlns:a14="http://schemas.microsoft.com/office/drawing/2010/main" val="0"/>
              </a:ext>
            </a:extLst>
          </a:blip>
          <a:srcRect t="439" b="439"/>
          <a:stretch>
            <a:fillRect/>
          </a:stretch>
        </p:blipFill>
        <p:spPr>
          <a:xfrm>
            <a:off x="115029" y="1600200"/>
            <a:ext cx="9028971" cy="4965586"/>
          </a:xfrm>
        </p:spPr>
      </p:pic>
    </p:spTree>
    <p:extLst>
      <p:ext uri="{BB962C8B-B14F-4D97-AF65-F5344CB8AC3E}">
        <p14:creationId xmlns:p14="http://schemas.microsoft.com/office/powerpoint/2010/main" val="40558070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1 Research Questions</a:t>
            </a:r>
            <a:endParaRPr lang="en-US" dirty="0"/>
          </a:p>
        </p:txBody>
      </p:sp>
      <p:pic>
        <p:nvPicPr>
          <p:cNvPr id="4" name="Content Placeholder 3" descr="11th Grade ELA Performance Task Part 1 Research Questions.tiff"/>
          <p:cNvPicPr>
            <a:picLocks noGrp="1" noChangeAspect="1"/>
          </p:cNvPicPr>
          <p:nvPr>
            <p:ph idx="1"/>
          </p:nvPr>
        </p:nvPicPr>
        <p:blipFill rotWithShape="1">
          <a:blip r:embed="rId2">
            <a:extLst>
              <a:ext uri="{28A0092B-C50C-407E-A947-70E740481C1C}">
                <a14:useLocalDpi xmlns:a14="http://schemas.microsoft.com/office/drawing/2010/main" val="0"/>
              </a:ext>
            </a:extLst>
          </a:blip>
          <a:srcRect l="240" r="1875"/>
          <a:stretch/>
        </p:blipFill>
        <p:spPr>
          <a:xfrm>
            <a:off x="144312" y="1297164"/>
            <a:ext cx="8369313" cy="4525963"/>
          </a:xfrm>
        </p:spPr>
      </p:pic>
      <p:pic>
        <p:nvPicPr>
          <p:cNvPr id="5" name="Picture 4" descr="11th Grade Performance Task Part 2 Question 2A.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82353"/>
            <a:ext cx="9144000" cy="658761"/>
          </a:xfrm>
          <a:prstGeom prst="rect">
            <a:avLst/>
          </a:prstGeom>
        </p:spPr>
      </p:pic>
      <p:pic>
        <p:nvPicPr>
          <p:cNvPr id="6" name="Picture 5" descr="11th Grade Performance Task Part 1 Question 2B.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486" y="6294776"/>
            <a:ext cx="2265707" cy="271885"/>
          </a:xfrm>
          <a:prstGeom prst="rect">
            <a:avLst/>
          </a:prstGeom>
        </p:spPr>
      </p:pic>
    </p:spTree>
    <p:extLst>
      <p:ext uri="{BB962C8B-B14F-4D97-AF65-F5344CB8AC3E}">
        <p14:creationId xmlns:p14="http://schemas.microsoft.com/office/powerpoint/2010/main" val="63270575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1 Stimuli</a:t>
            </a:r>
            <a:endParaRPr lang="en-US" dirty="0"/>
          </a:p>
        </p:txBody>
      </p:sp>
      <p:pic>
        <p:nvPicPr>
          <p:cNvPr id="4" name="Content Placeholder 3" descr="11th Grade Performance Task Part 1 Stimuli (Note Chart).tiff"/>
          <p:cNvPicPr>
            <a:picLocks noGrp="1" noChangeAspect="1"/>
          </p:cNvPicPr>
          <p:nvPr>
            <p:ph idx="1"/>
          </p:nvPr>
        </p:nvPicPr>
        <p:blipFill>
          <a:blip r:embed="rId2">
            <a:extLst>
              <a:ext uri="{28A0092B-C50C-407E-A947-70E740481C1C}">
                <a14:useLocalDpi xmlns:a14="http://schemas.microsoft.com/office/drawing/2010/main" val="0"/>
              </a:ext>
            </a:extLst>
          </a:blip>
          <a:srcRect t="1878" b="1878"/>
          <a:stretch>
            <a:fillRect/>
          </a:stretch>
        </p:blipFill>
        <p:spPr>
          <a:xfrm>
            <a:off x="298456" y="1257059"/>
            <a:ext cx="6816173" cy="3748633"/>
          </a:xfrm>
        </p:spPr>
      </p:pic>
      <p:pic>
        <p:nvPicPr>
          <p:cNvPr id="5" name="Picture 4" descr="11th Grade Performance Task Part 1 Stimuli (Google Search).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387" y="2485297"/>
            <a:ext cx="5960925" cy="3867643"/>
          </a:xfrm>
          <a:prstGeom prst="rect">
            <a:avLst/>
          </a:prstGeom>
        </p:spPr>
      </p:pic>
    </p:spTree>
    <p:extLst>
      <p:ext uri="{BB962C8B-B14F-4D97-AF65-F5344CB8AC3E}">
        <p14:creationId xmlns:p14="http://schemas.microsoft.com/office/powerpoint/2010/main" val="370269623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Diving into the Common Core State Standards</a:t>
            </a:r>
            <a:endParaRPr lang="en-US" dirty="0"/>
          </a:p>
        </p:txBody>
      </p:sp>
      <p:sp>
        <p:nvSpPr>
          <p:cNvPr id="3" name="Content Placeholder 2"/>
          <p:cNvSpPr>
            <a:spLocks noGrp="1"/>
          </p:cNvSpPr>
          <p:nvPr>
            <p:ph idx="1"/>
          </p:nvPr>
        </p:nvSpPr>
        <p:spPr/>
        <p:txBody>
          <a:bodyPr/>
          <a:lstStyle/>
          <a:p>
            <a:pPr marL="0" indent="0">
              <a:buNone/>
            </a:pPr>
            <a:r>
              <a:rPr lang="en-US" dirty="0" smtClean="0"/>
              <a:t>As you watch the video answer the following question: </a:t>
            </a:r>
          </a:p>
          <a:p>
            <a:pPr>
              <a:buFont typeface="Arial"/>
              <a:buChar char="•"/>
            </a:pPr>
            <a:r>
              <a:rPr lang="en-US" dirty="0" smtClean="0"/>
              <a:t>What are the characteristics of common core tasks and assessments for ELA and Math that you observe?</a:t>
            </a:r>
          </a:p>
          <a:p>
            <a:pPr>
              <a:buFont typeface="Arial"/>
              <a:buChar char="•"/>
            </a:pPr>
            <a:r>
              <a:rPr lang="en-US" dirty="0" smtClean="0">
                <a:hlinkClick r:id="rId2"/>
              </a:rPr>
              <a:t>Common Core Standards Overview</a:t>
            </a:r>
            <a:endParaRPr lang="en-US" dirty="0"/>
          </a:p>
        </p:txBody>
      </p:sp>
    </p:spTree>
    <p:extLst>
      <p:ext uri="{BB962C8B-B14F-4D97-AF65-F5344CB8AC3E}">
        <p14:creationId xmlns:p14="http://schemas.microsoft.com/office/powerpoint/2010/main" val="422099067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a:t>
            </a:r>
            <a:endParaRPr lang="en-US" dirty="0"/>
          </a:p>
        </p:txBody>
      </p:sp>
      <p:pic>
        <p:nvPicPr>
          <p:cNvPr id="4" name="Content Placeholder 3" descr="11th Grade Performance Task Part 2.tiff"/>
          <p:cNvPicPr>
            <a:picLocks noGrp="1" noChangeAspect="1"/>
          </p:cNvPicPr>
          <p:nvPr>
            <p:ph idx="1"/>
          </p:nvPr>
        </p:nvPicPr>
        <p:blipFill rotWithShape="1">
          <a:blip r:embed="rId2">
            <a:extLst>
              <a:ext uri="{28A0092B-C50C-407E-A947-70E740481C1C}">
                <a14:useLocalDpi xmlns:a14="http://schemas.microsoft.com/office/drawing/2010/main" val="0"/>
              </a:ext>
            </a:extLst>
          </a:blip>
          <a:srcRect t="142" b="-1086"/>
          <a:stretch/>
        </p:blipFill>
        <p:spPr>
          <a:xfrm>
            <a:off x="457200" y="1183285"/>
            <a:ext cx="8229600" cy="5425791"/>
          </a:xfrm>
        </p:spPr>
      </p:pic>
    </p:spTree>
    <p:extLst>
      <p:ext uri="{BB962C8B-B14F-4D97-AF65-F5344CB8AC3E}">
        <p14:creationId xmlns:p14="http://schemas.microsoft.com/office/powerpoint/2010/main" val="76057631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Performance Task</a:t>
            </a:r>
            <a:endParaRPr lang="en-US" dirty="0"/>
          </a:p>
        </p:txBody>
      </p:sp>
      <p:sp>
        <p:nvSpPr>
          <p:cNvPr id="3" name="Content Placeholder 2"/>
          <p:cNvSpPr>
            <a:spLocks noGrp="1"/>
          </p:cNvSpPr>
          <p:nvPr>
            <p:ph idx="1"/>
          </p:nvPr>
        </p:nvSpPr>
        <p:spPr/>
        <p:txBody>
          <a:bodyPr>
            <a:normAutofit/>
          </a:bodyPr>
          <a:lstStyle/>
          <a:p>
            <a:r>
              <a:rPr lang="en-US" dirty="0" smtClean="0"/>
              <a:t>Step #1: Standard Selection</a:t>
            </a:r>
          </a:p>
          <a:p>
            <a:pPr lvl="1"/>
            <a:r>
              <a:rPr lang="en-US" dirty="0" smtClean="0"/>
              <a:t>Select the standard(s) that you want to assess</a:t>
            </a:r>
            <a:endParaRPr lang="en-US" dirty="0"/>
          </a:p>
          <a:p>
            <a:r>
              <a:rPr lang="en-US" dirty="0" smtClean="0"/>
              <a:t>Step #2: Skill Selection</a:t>
            </a:r>
          </a:p>
          <a:p>
            <a:pPr lvl="1"/>
            <a:r>
              <a:rPr lang="en-US" dirty="0" smtClean="0"/>
              <a:t>What are the skills that you want to assess from the standard?</a:t>
            </a:r>
          </a:p>
          <a:p>
            <a:r>
              <a:rPr lang="en-US" dirty="0" smtClean="0"/>
              <a:t>Step #3: Task Selection</a:t>
            </a:r>
          </a:p>
          <a:p>
            <a:pPr lvl="1"/>
            <a:r>
              <a:rPr lang="en-US" dirty="0" smtClean="0"/>
              <a:t>What are the task(s) that you want to assess?</a:t>
            </a:r>
            <a:endParaRPr lang="en-US" dirty="0"/>
          </a:p>
          <a:p>
            <a:pPr lvl="1"/>
            <a:r>
              <a:rPr lang="en-US" dirty="0" smtClean="0"/>
              <a:t>Consider the DOK levels</a:t>
            </a:r>
          </a:p>
          <a:p>
            <a:pPr marL="457200" lvl="1" indent="0">
              <a:buNone/>
            </a:pPr>
            <a:endParaRPr lang="en-US" dirty="0" smtClean="0"/>
          </a:p>
          <a:p>
            <a:pPr marL="457200" lvl="1" indent="0">
              <a:buNone/>
            </a:pPr>
            <a:endParaRPr lang="en-US" dirty="0" smtClean="0"/>
          </a:p>
        </p:txBody>
      </p:sp>
    </p:spTree>
    <p:extLst>
      <p:ext uri="{BB962C8B-B14F-4D97-AF65-F5344CB8AC3E}">
        <p14:creationId xmlns:p14="http://schemas.microsoft.com/office/powerpoint/2010/main" val="304451560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Performance Task</a:t>
            </a:r>
            <a:endParaRPr lang="en-US" dirty="0"/>
          </a:p>
        </p:txBody>
      </p:sp>
      <p:sp>
        <p:nvSpPr>
          <p:cNvPr id="3" name="Content Placeholder 2"/>
          <p:cNvSpPr>
            <a:spLocks noGrp="1"/>
          </p:cNvSpPr>
          <p:nvPr>
            <p:ph idx="1"/>
          </p:nvPr>
        </p:nvSpPr>
        <p:spPr>
          <a:xfrm>
            <a:off x="457200" y="1242152"/>
            <a:ext cx="8229600" cy="4884012"/>
          </a:xfrm>
        </p:spPr>
        <p:txBody>
          <a:bodyPr/>
          <a:lstStyle/>
          <a:p>
            <a:r>
              <a:rPr lang="en-US" dirty="0" smtClean="0"/>
              <a:t>Step #4 Task Planning</a:t>
            </a:r>
          </a:p>
          <a:p>
            <a:pPr marL="0" indent="0">
              <a:buNone/>
            </a:pPr>
            <a:endParaRPr lang="en-US" dirty="0" smtClean="0"/>
          </a:p>
          <a:p>
            <a:pPr marL="0" indent="0">
              <a:buNone/>
            </a:pPr>
            <a:endParaRPr lang="en-US" dirty="0" smtClean="0"/>
          </a:p>
          <a:p>
            <a:endParaRPr lang="en-US" dirty="0" smtClean="0"/>
          </a:p>
          <a:p>
            <a:pPr marL="0" indent="0">
              <a:buNone/>
            </a:pP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863643338"/>
              </p:ext>
            </p:extLst>
          </p:nvPr>
        </p:nvGraphicFramePr>
        <p:xfrm>
          <a:off x="457200" y="2066922"/>
          <a:ext cx="8229600" cy="4367100"/>
        </p:xfrm>
        <a:graphic>
          <a:graphicData uri="http://schemas.openxmlformats.org/drawingml/2006/table">
            <a:tbl>
              <a:tblPr firstRow="1" bandRow="1">
                <a:tableStyleId>{5C22544A-7EE6-4342-B048-85BDC9FD1C3A}</a:tableStyleId>
              </a:tblPr>
              <a:tblGrid>
                <a:gridCol w="2743200"/>
                <a:gridCol w="2743200"/>
                <a:gridCol w="2743200"/>
              </a:tblGrid>
              <a:tr h="983820">
                <a:tc>
                  <a:txBody>
                    <a:bodyPr/>
                    <a:lstStyle/>
                    <a:p>
                      <a:pPr algn="ctr"/>
                      <a:r>
                        <a:rPr lang="en-US" dirty="0" smtClean="0"/>
                        <a:t>Stimulate</a:t>
                      </a:r>
                      <a:r>
                        <a:rPr lang="en-US" baseline="0" dirty="0" smtClean="0"/>
                        <a:t> Cognition</a:t>
                      </a:r>
                      <a:endParaRPr lang="en-US" dirty="0"/>
                    </a:p>
                  </a:txBody>
                  <a:tcPr/>
                </a:tc>
                <a:tc>
                  <a:txBody>
                    <a:bodyPr/>
                    <a:lstStyle/>
                    <a:p>
                      <a:pPr algn="ctr"/>
                      <a:r>
                        <a:rPr lang="en-US" dirty="0" smtClean="0"/>
                        <a:t>Process Information</a:t>
                      </a:r>
                      <a:endParaRPr lang="en-US" dirty="0"/>
                    </a:p>
                  </a:txBody>
                  <a:tcPr/>
                </a:tc>
                <a:tc>
                  <a:txBody>
                    <a:bodyPr/>
                    <a:lstStyle/>
                    <a:p>
                      <a:pPr algn="ctr"/>
                      <a:r>
                        <a:rPr lang="en-US" dirty="0" smtClean="0"/>
                        <a:t>Produce Task Response</a:t>
                      </a:r>
                      <a:endParaRPr lang="en-US" dirty="0"/>
                    </a:p>
                  </a:txBody>
                  <a:tcPr/>
                </a:tc>
              </a:tr>
              <a:tr h="3229796">
                <a:tc>
                  <a:txBody>
                    <a:bodyPr/>
                    <a:lstStyle/>
                    <a:p>
                      <a:pPr marL="285750" indent="-285750">
                        <a:buFont typeface="Arial"/>
                        <a:buChar char="•"/>
                      </a:pPr>
                      <a:r>
                        <a:rPr lang="en-US" dirty="0" smtClean="0"/>
                        <a:t>Stimuli and Materials Used in Task</a:t>
                      </a:r>
                    </a:p>
                    <a:p>
                      <a:pPr marL="285750" indent="-285750">
                        <a:buFont typeface="Arial"/>
                        <a:buChar char="•"/>
                      </a:pPr>
                      <a:r>
                        <a:rPr lang="en-US" dirty="0" smtClean="0"/>
                        <a:t>Big</a:t>
                      </a:r>
                      <a:r>
                        <a:rPr lang="en-US" baseline="0" dirty="0" smtClean="0"/>
                        <a:t> Ideas and/or Essential Questions</a:t>
                      </a:r>
                    </a:p>
                    <a:p>
                      <a:pPr marL="285750" indent="-285750">
                        <a:buFont typeface="Arial"/>
                        <a:buChar char="•"/>
                      </a:pPr>
                      <a:r>
                        <a:rPr lang="en-US" baseline="0" dirty="0" smtClean="0"/>
                        <a:t>Key Concepts for Class Discussion or For Task Directions</a:t>
                      </a:r>
                    </a:p>
                    <a:p>
                      <a:pPr marL="285750" indent="-285750">
                        <a:buFont typeface="Arial"/>
                        <a:buChar char="•"/>
                      </a:pPr>
                      <a:endParaRPr lang="en-US" baseline="0" dirty="0" smtClean="0"/>
                    </a:p>
                    <a:p>
                      <a:pPr marL="0" indent="0">
                        <a:buFont typeface="Arial"/>
                        <a:buNone/>
                      </a:pPr>
                      <a:r>
                        <a:rPr lang="en-US" baseline="0" dirty="0" smtClean="0"/>
                        <a:t>Stimuli Can Include:</a:t>
                      </a:r>
                    </a:p>
                    <a:p>
                      <a:pPr marL="0" indent="0">
                        <a:buFont typeface="Arial"/>
                        <a:buNone/>
                      </a:pPr>
                      <a:r>
                        <a:rPr lang="en-US" dirty="0" smtClean="0"/>
                        <a:t>-Graphs,</a:t>
                      </a:r>
                      <a:r>
                        <a:rPr lang="en-US" baseline="0" dirty="0" smtClean="0"/>
                        <a:t> Charts, Texts, Videos, Data Sets, </a:t>
                      </a:r>
                      <a:r>
                        <a:rPr lang="en-US" baseline="0" dirty="0" err="1" smtClean="0"/>
                        <a:t>etc</a:t>
                      </a:r>
                      <a:endParaRPr lang="en-US" dirty="0"/>
                    </a:p>
                  </a:txBody>
                  <a:tcPr/>
                </a:tc>
                <a:tc>
                  <a:txBody>
                    <a:bodyPr/>
                    <a:lstStyle/>
                    <a:p>
                      <a:pPr marL="285750" indent="-285750">
                        <a:buFont typeface="Arial"/>
                        <a:buChar char="•"/>
                      </a:pPr>
                      <a:r>
                        <a:rPr lang="en-US" dirty="0" smtClean="0"/>
                        <a:t>Time</a:t>
                      </a:r>
                      <a:r>
                        <a:rPr lang="en-US" baseline="0" dirty="0" smtClean="0"/>
                        <a:t> to practice using skills needed to understand key concepts</a:t>
                      </a:r>
                    </a:p>
                    <a:p>
                      <a:pPr marL="285750" indent="-285750">
                        <a:buFont typeface="Arial"/>
                        <a:buChar char="•"/>
                      </a:pPr>
                      <a:r>
                        <a:rPr lang="en-US" baseline="0" dirty="0" smtClean="0"/>
                        <a:t>Guided research and comprehension questions</a:t>
                      </a:r>
                    </a:p>
                    <a:p>
                      <a:pPr marL="285750" indent="-285750">
                        <a:buFont typeface="Arial"/>
                        <a:buChar char="•"/>
                      </a:pPr>
                      <a:r>
                        <a:rPr lang="en-US" baseline="0" dirty="0" smtClean="0"/>
                        <a:t>Practice problems</a:t>
                      </a:r>
                    </a:p>
                    <a:p>
                      <a:pPr marL="285750" indent="-285750">
                        <a:buFont typeface="Arial"/>
                        <a:buChar char="•"/>
                      </a:pPr>
                      <a:r>
                        <a:rPr lang="en-US" baseline="0" dirty="0" smtClean="0"/>
                        <a:t>Generally a DOK 1 or 2</a:t>
                      </a:r>
                      <a:endParaRPr lang="en-US" dirty="0"/>
                    </a:p>
                  </a:txBody>
                  <a:tcPr/>
                </a:tc>
                <a:tc>
                  <a:txBody>
                    <a:bodyPr/>
                    <a:lstStyle/>
                    <a:p>
                      <a:pPr marL="285750" indent="-285750">
                        <a:buFont typeface="Arial"/>
                        <a:buChar char="•"/>
                      </a:pPr>
                      <a:r>
                        <a:rPr lang="en-US" dirty="0" smtClean="0"/>
                        <a:t>Culminating task</a:t>
                      </a:r>
                      <a:r>
                        <a:rPr lang="en-US" baseline="0" dirty="0" smtClean="0"/>
                        <a:t> that uses previous practice to respond to a “big idea” or topic</a:t>
                      </a:r>
                    </a:p>
                    <a:p>
                      <a:pPr marL="285750" indent="-285750">
                        <a:buFont typeface="Arial"/>
                        <a:buChar char="•"/>
                      </a:pPr>
                      <a:r>
                        <a:rPr lang="en-US" baseline="0" dirty="0" smtClean="0"/>
                        <a:t>Can include extended responses</a:t>
                      </a:r>
                    </a:p>
                    <a:p>
                      <a:pPr marL="285750" indent="-285750">
                        <a:buFont typeface="Arial"/>
                        <a:buChar char="•"/>
                      </a:pPr>
                      <a:r>
                        <a:rPr lang="en-US" baseline="0" dirty="0" smtClean="0"/>
                        <a:t>Requires students to plan and organize a response with supportive reasoning</a:t>
                      </a:r>
                    </a:p>
                    <a:p>
                      <a:pPr marL="285750" indent="-285750">
                        <a:buFont typeface="Arial"/>
                        <a:buChar char="•"/>
                      </a:pPr>
                      <a:r>
                        <a:rPr lang="en-US" baseline="0" dirty="0" smtClean="0"/>
                        <a:t>Relates to a conceptual understanding</a:t>
                      </a:r>
                    </a:p>
                  </a:txBody>
                  <a:tcPr/>
                </a:tc>
              </a:tr>
            </a:tbl>
          </a:graphicData>
        </a:graphic>
      </p:graphicFrame>
    </p:spTree>
    <p:extLst>
      <p:ext uri="{BB962C8B-B14F-4D97-AF65-F5344CB8AC3E}">
        <p14:creationId xmlns:p14="http://schemas.microsoft.com/office/powerpoint/2010/main" val="20798339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and Objectives</a:t>
            </a:r>
            <a:endParaRPr lang="en-US" dirty="0"/>
          </a:p>
        </p:txBody>
      </p:sp>
      <p:sp>
        <p:nvSpPr>
          <p:cNvPr id="3" name="Content Placeholder 2"/>
          <p:cNvSpPr>
            <a:spLocks noGrp="1"/>
          </p:cNvSpPr>
          <p:nvPr>
            <p:ph idx="1"/>
          </p:nvPr>
        </p:nvSpPr>
        <p:spPr/>
        <p:txBody>
          <a:bodyPr/>
          <a:lstStyle/>
          <a:p>
            <a:r>
              <a:rPr lang="en-US" dirty="0" smtClean="0"/>
              <a:t>Determine the structural features of the ELA anchor standards and grade-level math standards in order to determine important skills</a:t>
            </a:r>
          </a:p>
          <a:p>
            <a:r>
              <a:rPr lang="en-US" dirty="0" smtClean="0"/>
              <a:t>Explore practice common core assessment items in order to determine their features and characteristics</a:t>
            </a:r>
          </a:p>
          <a:p>
            <a:r>
              <a:rPr lang="en-US" dirty="0" smtClean="0"/>
              <a:t>Practice developing a performance-based task</a:t>
            </a:r>
            <a:endParaRPr lang="en-US" dirty="0"/>
          </a:p>
        </p:txBody>
      </p:sp>
    </p:spTree>
    <p:extLst>
      <p:ext uri="{BB962C8B-B14F-4D97-AF65-F5344CB8AC3E}">
        <p14:creationId xmlns:p14="http://schemas.microsoft.com/office/powerpoint/2010/main" val="179108231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Reflection</a:t>
            </a:r>
            <a:endParaRPr lang="en-US" dirty="0"/>
          </a:p>
        </p:txBody>
      </p:sp>
      <p:sp>
        <p:nvSpPr>
          <p:cNvPr id="3" name="Content Placeholder 2"/>
          <p:cNvSpPr>
            <a:spLocks noGrp="1"/>
          </p:cNvSpPr>
          <p:nvPr>
            <p:ph idx="1"/>
          </p:nvPr>
        </p:nvSpPr>
        <p:spPr/>
        <p:txBody>
          <a:bodyPr/>
          <a:lstStyle/>
          <a:p>
            <a:r>
              <a:rPr lang="en-US" smtClean="0"/>
              <a:t>Please </a:t>
            </a:r>
            <a:r>
              <a:rPr lang="en-US" dirty="0" smtClean="0"/>
              <a:t>use the link on our </a:t>
            </a:r>
            <a:r>
              <a:rPr lang="en-US" dirty="0" err="1" smtClean="0"/>
              <a:t>Wikispaces</a:t>
            </a:r>
            <a:r>
              <a:rPr lang="en-US" dirty="0" smtClean="0"/>
              <a:t> page in order to access the survey monkey link</a:t>
            </a:r>
          </a:p>
          <a:p>
            <a:endParaRPr lang="en-US" dirty="0" smtClean="0"/>
          </a:p>
          <a:p>
            <a:r>
              <a:rPr lang="en-US" dirty="0" smtClean="0">
                <a:hlinkClick r:id="rId2"/>
              </a:rPr>
              <a:t>https://www.surveymonkey.com/s/XMDG6CH</a:t>
            </a:r>
            <a:endParaRPr lang="en-US" dirty="0" smtClean="0"/>
          </a:p>
          <a:p>
            <a:pPr marL="457200" lvl="1" indent="0">
              <a:buNone/>
            </a:pPr>
            <a:endParaRPr lang="en-US" dirty="0"/>
          </a:p>
        </p:txBody>
      </p:sp>
    </p:spTree>
    <p:extLst>
      <p:ext uri="{BB962C8B-B14F-4D97-AF65-F5344CB8AC3E}">
        <p14:creationId xmlns:p14="http://schemas.microsoft.com/office/powerpoint/2010/main" val="30015454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Group, Label</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Directions:</a:t>
            </a:r>
          </a:p>
          <a:p>
            <a:pPr marL="0" indent="0">
              <a:buNone/>
            </a:pPr>
            <a:r>
              <a:rPr lang="en-US" dirty="0" smtClean="0"/>
              <a:t>1. Choose one envelope to sort</a:t>
            </a:r>
          </a:p>
          <a:p>
            <a:pPr marL="0" indent="0">
              <a:buNone/>
            </a:pPr>
            <a:r>
              <a:rPr lang="en-US" dirty="0" smtClean="0"/>
              <a:t>2. Determine how you think the standards should be organized, by organizing them into groups, and then putting them under the labels provided</a:t>
            </a:r>
          </a:p>
          <a:p>
            <a:pPr marL="0" indent="0">
              <a:buNone/>
            </a:pPr>
            <a:r>
              <a:rPr lang="en-US" dirty="0" smtClean="0"/>
              <a:t>4. Check your reasoning, by comparing your lists to the common core standards documents</a:t>
            </a:r>
          </a:p>
          <a:p>
            <a:pPr marL="0" indent="0">
              <a:buNone/>
            </a:pPr>
            <a:r>
              <a:rPr lang="en-US" dirty="0" smtClean="0"/>
              <a:t>5. Share out your experiences with your table</a:t>
            </a:r>
            <a:endParaRPr lang="en-US" dirty="0"/>
          </a:p>
        </p:txBody>
      </p:sp>
    </p:spTree>
    <p:extLst>
      <p:ext uri="{BB962C8B-B14F-4D97-AF65-F5344CB8AC3E}">
        <p14:creationId xmlns:p14="http://schemas.microsoft.com/office/powerpoint/2010/main" val="40120590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 List, Group, Label</a:t>
            </a:r>
            <a:endParaRPr lang="en-US" dirty="0"/>
          </a:p>
        </p:txBody>
      </p:sp>
      <p:sp>
        <p:nvSpPr>
          <p:cNvPr id="3" name="Content Placeholder 2"/>
          <p:cNvSpPr>
            <a:spLocks noGrp="1"/>
          </p:cNvSpPr>
          <p:nvPr>
            <p:ph idx="1"/>
          </p:nvPr>
        </p:nvSpPr>
        <p:spPr/>
        <p:txBody>
          <a:bodyPr>
            <a:normAutofit/>
          </a:bodyPr>
          <a:lstStyle/>
          <a:p>
            <a:pPr>
              <a:buFont typeface="Arial"/>
              <a:buChar char="•"/>
            </a:pPr>
            <a:r>
              <a:rPr lang="en-US" dirty="0" smtClean="0"/>
              <a:t>Choose one of the main strands for the anchor standards:</a:t>
            </a:r>
          </a:p>
          <a:p>
            <a:pPr lvl="1">
              <a:buFont typeface="Arial"/>
              <a:buChar char="•"/>
            </a:pPr>
            <a:r>
              <a:rPr lang="en-US" dirty="0" smtClean="0"/>
              <a:t>Reading</a:t>
            </a:r>
          </a:p>
          <a:p>
            <a:pPr lvl="1">
              <a:buFont typeface="Arial"/>
              <a:buChar char="•"/>
            </a:pPr>
            <a:r>
              <a:rPr lang="en-US" dirty="0" smtClean="0"/>
              <a:t>Writing</a:t>
            </a:r>
          </a:p>
          <a:p>
            <a:pPr lvl="1">
              <a:buFont typeface="Arial"/>
              <a:buChar char="•"/>
            </a:pPr>
            <a:r>
              <a:rPr lang="en-US" dirty="0" smtClean="0"/>
              <a:t>Listening and Speaking</a:t>
            </a:r>
          </a:p>
          <a:p>
            <a:pPr lvl="1">
              <a:buFont typeface="Arial"/>
              <a:buChar char="•"/>
            </a:pPr>
            <a:r>
              <a:rPr lang="en-US" dirty="0" smtClean="0"/>
              <a:t>Language</a:t>
            </a:r>
          </a:p>
        </p:txBody>
      </p:sp>
    </p:spTree>
    <p:extLst>
      <p:ext uri="{BB962C8B-B14F-4D97-AF65-F5344CB8AC3E}">
        <p14:creationId xmlns:p14="http://schemas.microsoft.com/office/powerpoint/2010/main" val="242653623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List, Group, Label</a:t>
            </a:r>
            <a:endParaRPr lang="en-US" dirty="0"/>
          </a:p>
        </p:txBody>
      </p:sp>
      <p:sp>
        <p:nvSpPr>
          <p:cNvPr id="3" name="Content Placeholder 2"/>
          <p:cNvSpPr>
            <a:spLocks noGrp="1"/>
          </p:cNvSpPr>
          <p:nvPr>
            <p:ph idx="1"/>
          </p:nvPr>
        </p:nvSpPr>
        <p:spPr/>
        <p:txBody>
          <a:bodyPr>
            <a:normAutofit/>
          </a:bodyPr>
          <a:lstStyle/>
          <a:p>
            <a:r>
              <a:rPr lang="en-US" dirty="0" smtClean="0"/>
              <a:t>Choose one of the grade level standards:</a:t>
            </a:r>
          </a:p>
          <a:p>
            <a:pPr lvl="1"/>
            <a:r>
              <a:rPr lang="en-US" dirty="0" smtClean="0"/>
              <a:t>4</a:t>
            </a:r>
            <a:r>
              <a:rPr lang="en-US" baseline="30000" dirty="0" smtClean="0"/>
              <a:t>th</a:t>
            </a:r>
            <a:r>
              <a:rPr lang="en-US" dirty="0" smtClean="0"/>
              <a:t> Grade: </a:t>
            </a:r>
          </a:p>
          <a:p>
            <a:pPr lvl="2"/>
            <a:r>
              <a:rPr lang="en-US" dirty="0" smtClean="0"/>
              <a:t>Measurement and Data</a:t>
            </a:r>
          </a:p>
          <a:p>
            <a:pPr lvl="2"/>
            <a:r>
              <a:rPr lang="en-US" dirty="0" smtClean="0"/>
              <a:t>Number and Operations</a:t>
            </a:r>
          </a:p>
          <a:p>
            <a:pPr lvl="1"/>
            <a:r>
              <a:rPr lang="en-US" dirty="0" smtClean="0"/>
              <a:t>7</a:t>
            </a:r>
            <a:r>
              <a:rPr lang="en-US" baseline="30000" dirty="0" smtClean="0"/>
              <a:t>th</a:t>
            </a:r>
            <a:r>
              <a:rPr lang="en-US" dirty="0" smtClean="0"/>
              <a:t> Grade: </a:t>
            </a:r>
          </a:p>
          <a:p>
            <a:pPr lvl="2"/>
            <a:r>
              <a:rPr lang="en-US" dirty="0" smtClean="0"/>
              <a:t>Geometry</a:t>
            </a:r>
          </a:p>
          <a:p>
            <a:pPr lvl="2"/>
            <a:r>
              <a:rPr lang="en-US" dirty="0" smtClean="0"/>
              <a:t>Expressions and Equations</a:t>
            </a:r>
          </a:p>
          <a:p>
            <a:pPr lvl="1"/>
            <a:r>
              <a:rPr lang="en-US" dirty="0" smtClean="0"/>
              <a:t>Math I: </a:t>
            </a:r>
          </a:p>
          <a:p>
            <a:pPr lvl="2"/>
            <a:r>
              <a:rPr lang="en-US" dirty="0" smtClean="0"/>
              <a:t>Algebra</a:t>
            </a:r>
          </a:p>
          <a:p>
            <a:pPr marL="457200" lvl="1" indent="0">
              <a:buNone/>
            </a:pPr>
            <a:endParaRPr lang="en-US" dirty="0" smtClean="0"/>
          </a:p>
          <a:p>
            <a:pPr lvl="1"/>
            <a:endParaRPr lang="en-US" dirty="0" smtClean="0"/>
          </a:p>
          <a:p>
            <a:pPr lvl="1"/>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33221861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 </a:t>
            </a:r>
            <a:endParaRPr lang="en-US" dirty="0"/>
          </a:p>
        </p:txBody>
      </p:sp>
      <p:sp>
        <p:nvSpPr>
          <p:cNvPr id="3" name="Content Placeholder 2"/>
          <p:cNvSpPr>
            <a:spLocks noGrp="1"/>
          </p:cNvSpPr>
          <p:nvPr>
            <p:ph idx="1"/>
          </p:nvPr>
        </p:nvSpPr>
        <p:spPr/>
        <p:txBody>
          <a:bodyPr/>
          <a:lstStyle/>
          <a:p>
            <a:r>
              <a:rPr lang="en-US" dirty="0" smtClean="0"/>
              <a:t>Try to determine how the standards are organized</a:t>
            </a:r>
          </a:p>
          <a:p>
            <a:r>
              <a:rPr lang="en-US" dirty="0" smtClean="0"/>
              <a:t>Examine the patterns that you recognize</a:t>
            </a:r>
          </a:p>
          <a:p>
            <a:r>
              <a:rPr lang="en-US" dirty="0" smtClean="0"/>
              <a:t>Note the similarities and differences to your current standards</a:t>
            </a:r>
            <a:endParaRPr lang="en-US" dirty="0"/>
          </a:p>
        </p:txBody>
      </p:sp>
    </p:spTree>
    <p:extLst>
      <p:ext uri="{BB962C8B-B14F-4D97-AF65-F5344CB8AC3E}">
        <p14:creationId xmlns:p14="http://schemas.microsoft.com/office/powerpoint/2010/main" val="299059120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Out</a:t>
            </a:r>
            <a:endParaRPr lang="en-US" dirty="0"/>
          </a:p>
        </p:txBody>
      </p:sp>
      <p:sp>
        <p:nvSpPr>
          <p:cNvPr id="3" name="Content Placeholder 2"/>
          <p:cNvSpPr>
            <a:spLocks noGrp="1"/>
          </p:cNvSpPr>
          <p:nvPr>
            <p:ph idx="1"/>
          </p:nvPr>
        </p:nvSpPr>
        <p:spPr/>
        <p:txBody>
          <a:bodyPr/>
          <a:lstStyle/>
          <a:p>
            <a:pPr>
              <a:buFont typeface="Arial"/>
              <a:buChar char="•"/>
            </a:pPr>
            <a:r>
              <a:rPr lang="en-US" dirty="0" smtClean="0"/>
              <a:t>What are your observations regarding how the standards are organized?</a:t>
            </a:r>
          </a:p>
          <a:p>
            <a:pPr>
              <a:buFont typeface="Arial"/>
              <a:buChar char="•"/>
            </a:pPr>
            <a:r>
              <a:rPr lang="en-US" dirty="0" smtClean="0"/>
              <a:t>What similarities and differences did you observe as you compare these standards to your current standards?</a:t>
            </a:r>
          </a:p>
        </p:txBody>
      </p:sp>
    </p:spTree>
    <p:extLst>
      <p:ext uri="{BB962C8B-B14F-4D97-AF65-F5344CB8AC3E}">
        <p14:creationId xmlns:p14="http://schemas.microsoft.com/office/powerpoint/2010/main" val="82157560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Skills Analysis</a:t>
            </a:r>
            <a:endParaRPr lang="en-US" dirty="0"/>
          </a:p>
        </p:txBody>
      </p:sp>
      <p:sp>
        <p:nvSpPr>
          <p:cNvPr id="3" name="Content Placeholder 2"/>
          <p:cNvSpPr>
            <a:spLocks noGrp="1"/>
          </p:cNvSpPr>
          <p:nvPr>
            <p:ph idx="1"/>
          </p:nvPr>
        </p:nvSpPr>
        <p:spPr/>
        <p:txBody>
          <a:bodyPr/>
          <a:lstStyle/>
          <a:p>
            <a:r>
              <a:rPr lang="en-US" dirty="0" smtClean="0"/>
              <a:t>In the provided graphic organizers, determine what you feel are important key skills</a:t>
            </a:r>
            <a:r>
              <a:rPr lang="en-US" dirty="0"/>
              <a:t> </a:t>
            </a:r>
            <a:r>
              <a:rPr lang="en-US" dirty="0" smtClean="0"/>
              <a:t>and record them on the graphic organizer</a:t>
            </a:r>
            <a:endParaRPr lang="en-US" dirty="0"/>
          </a:p>
        </p:txBody>
      </p:sp>
    </p:spTree>
    <p:extLst>
      <p:ext uri="{BB962C8B-B14F-4D97-AF65-F5344CB8AC3E}">
        <p14:creationId xmlns:p14="http://schemas.microsoft.com/office/powerpoint/2010/main" val="40714495"/>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11.7|14.7|11.1|5.9|4.6"/>
</p:tagLst>
</file>

<file path=ppt/tags/tag2.xml><?xml version="1.0" encoding="utf-8"?>
<p:tagLst xmlns:a="http://schemas.openxmlformats.org/drawingml/2006/main" xmlns:r="http://schemas.openxmlformats.org/officeDocument/2006/relationships" xmlns:p="http://schemas.openxmlformats.org/presentationml/2006/main">
  <p:tag name="TIMING" val="|20.6|19.6|4.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667</TotalTime>
  <Words>2043</Words>
  <Application>Microsoft Macintosh PowerPoint</Application>
  <PresentationFormat>On-screen Show (4:3)</PresentationFormat>
  <Paragraphs>282</Paragraphs>
  <Slides>34</Slides>
  <Notes>7</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Common Core Assessments:  Items and Performance Tasks</vt:lpstr>
      <vt:lpstr>Goals and Objectives</vt:lpstr>
      <vt:lpstr>Diving into the Common Core State Standards</vt:lpstr>
      <vt:lpstr>List, Group, Label</vt:lpstr>
      <vt:lpstr>ELA: List, Group, Label</vt:lpstr>
      <vt:lpstr>Math: List, Group, Label</vt:lpstr>
      <vt:lpstr>Guidelines: </vt:lpstr>
      <vt:lpstr>Share Out</vt:lpstr>
      <vt:lpstr>Skills Analysis</vt:lpstr>
      <vt:lpstr>Common Core Assessment Analysis</vt:lpstr>
      <vt:lpstr>Key Features of the Assessment Systems</vt:lpstr>
      <vt:lpstr>Selected Response Single Response – Multiple Choice</vt:lpstr>
      <vt:lpstr>Selected Response Multiple Correct Options</vt:lpstr>
      <vt:lpstr>Constructed Response</vt:lpstr>
      <vt:lpstr>Constructed Response Extended Response</vt:lpstr>
      <vt:lpstr>Performance Task </vt:lpstr>
      <vt:lpstr>Technology-Enabled </vt:lpstr>
      <vt:lpstr>Assessment Item Analysis</vt:lpstr>
      <vt:lpstr>Purpose</vt:lpstr>
      <vt:lpstr>Common Core Assessment Analysis</vt:lpstr>
      <vt:lpstr>7th Grade Math: Task Overview</vt:lpstr>
      <vt:lpstr>Part A</vt:lpstr>
      <vt:lpstr>Part B</vt:lpstr>
      <vt:lpstr>11th Grade ELA: Task Overview</vt:lpstr>
      <vt:lpstr>Classroom Activity</vt:lpstr>
      <vt:lpstr>Stimuli for Classroom Activity</vt:lpstr>
      <vt:lpstr>Part 1 </vt:lpstr>
      <vt:lpstr>Part 1 Research Questions</vt:lpstr>
      <vt:lpstr>Part 1 Stimuli</vt:lpstr>
      <vt:lpstr>Part 2</vt:lpstr>
      <vt:lpstr>Creating a Performance Task</vt:lpstr>
      <vt:lpstr>Creating a Performance Task</vt:lpstr>
      <vt:lpstr>Goals and Objectives</vt:lpstr>
      <vt:lpstr>Reflection</vt:lpstr>
    </vt:vector>
  </TitlesOfParts>
  <Company>San Bernardino City Unified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Task Assessments</dc:title>
  <dc:creator>Lauryn Wild</dc:creator>
  <cp:lastModifiedBy>Ali del Castillo</cp:lastModifiedBy>
  <cp:revision>16</cp:revision>
  <dcterms:created xsi:type="dcterms:W3CDTF">2013-06-04T21:16:45Z</dcterms:created>
  <dcterms:modified xsi:type="dcterms:W3CDTF">2013-06-07T18:11:19Z</dcterms:modified>
</cp:coreProperties>
</file>